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39"/>
  </p:notesMasterIdLst>
  <p:sldIdLst>
    <p:sldId id="256" r:id="rId2"/>
    <p:sldId id="282" r:id="rId3"/>
    <p:sldId id="263" r:id="rId4"/>
    <p:sldId id="258" r:id="rId5"/>
    <p:sldId id="283" r:id="rId6"/>
    <p:sldId id="257" r:id="rId7"/>
    <p:sldId id="259" r:id="rId8"/>
    <p:sldId id="285" r:id="rId9"/>
    <p:sldId id="260" r:id="rId10"/>
    <p:sldId id="261" r:id="rId11"/>
    <p:sldId id="262" r:id="rId12"/>
    <p:sldId id="264" r:id="rId13"/>
    <p:sldId id="265" r:id="rId14"/>
    <p:sldId id="266" r:id="rId15"/>
    <p:sldId id="294" r:id="rId16"/>
    <p:sldId id="296" r:id="rId17"/>
    <p:sldId id="267" r:id="rId18"/>
    <p:sldId id="274" r:id="rId19"/>
    <p:sldId id="269" r:id="rId20"/>
    <p:sldId id="276" r:id="rId21"/>
    <p:sldId id="297" r:id="rId22"/>
    <p:sldId id="292" r:id="rId23"/>
    <p:sldId id="270" r:id="rId24"/>
    <p:sldId id="286" r:id="rId25"/>
    <p:sldId id="298" r:id="rId26"/>
    <p:sldId id="287" r:id="rId27"/>
    <p:sldId id="291" r:id="rId28"/>
    <p:sldId id="299" r:id="rId29"/>
    <p:sldId id="290" r:id="rId30"/>
    <p:sldId id="271" r:id="rId31"/>
    <p:sldId id="293" r:id="rId32"/>
    <p:sldId id="272" r:id="rId33"/>
    <p:sldId id="278" r:id="rId34"/>
    <p:sldId id="300" r:id="rId35"/>
    <p:sldId id="280" r:id="rId36"/>
    <p:sldId id="273" r:id="rId37"/>
    <p:sldId id="28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sorterViewPr>
    <p:cViewPr>
      <p:scale>
        <a:sx n="100" d="100"/>
        <a:sy n="100" d="100"/>
      </p:scale>
      <p:origin x="0" y="-619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D84872-EA40-40C7-BEE4-1D9A740E2B87}" type="datetimeFigureOut">
              <a:rPr lang="de-DE" smtClean="0"/>
              <a:t>31.05.2024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92CF78-3C0A-46E7-83BE-9CAE6384660E}" type="slidenum">
              <a:rPr lang="de-DE" smtClean="0"/>
              <a:t>‹Nr.›</a:t>
            </a:fld>
            <a:endParaRPr lang="de-DE"/>
          </a:p>
        </p:txBody>
      </p:sp>
    </p:spTree>
    <p:extLst>
      <p:ext uri="{BB962C8B-B14F-4D97-AF65-F5344CB8AC3E}">
        <p14:creationId xmlns:p14="http://schemas.microsoft.com/office/powerpoint/2010/main" val="3999691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e.wikipedia.org/wiki/Europ%C3%A4ische_Stelle_zur_Beobachtung_von_Rassismus_und_Fremdenfeindlichkeit"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Thomas Spitzer: Man schreibt keinen „Poetry-Slam“, man schreibt einen Text, vielleicht einen Slam-Text, und manchmal ist das Slam-Poetry</a:t>
            </a:r>
          </a:p>
        </p:txBody>
      </p:sp>
      <p:sp>
        <p:nvSpPr>
          <p:cNvPr id="4" name="Foliennummernplatzhalter 3"/>
          <p:cNvSpPr>
            <a:spLocks noGrp="1"/>
          </p:cNvSpPr>
          <p:nvPr>
            <p:ph type="sldNum" sz="quarter" idx="5"/>
          </p:nvPr>
        </p:nvSpPr>
        <p:spPr/>
        <p:txBody>
          <a:bodyPr/>
          <a:lstStyle/>
          <a:p>
            <a:fld id="{E492CF78-3C0A-46E7-83BE-9CAE6384660E}" type="slidenum">
              <a:rPr lang="de-DE" smtClean="0"/>
              <a:t>4</a:t>
            </a:fld>
            <a:endParaRPr lang="de-DE"/>
          </a:p>
        </p:txBody>
      </p:sp>
    </p:spTree>
    <p:extLst>
      <p:ext uri="{BB962C8B-B14F-4D97-AF65-F5344CB8AC3E}">
        <p14:creationId xmlns:p14="http://schemas.microsoft.com/office/powerpoint/2010/main" val="457706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https://de.wikipedia.org/wiki/Poetry-Slam</a:t>
            </a:r>
          </a:p>
        </p:txBody>
      </p:sp>
      <p:sp>
        <p:nvSpPr>
          <p:cNvPr id="4" name="Foliennummernplatzhalter 3"/>
          <p:cNvSpPr>
            <a:spLocks noGrp="1"/>
          </p:cNvSpPr>
          <p:nvPr>
            <p:ph type="sldNum" sz="quarter" idx="5"/>
          </p:nvPr>
        </p:nvSpPr>
        <p:spPr/>
        <p:txBody>
          <a:bodyPr/>
          <a:lstStyle/>
          <a:p>
            <a:fld id="{E492CF78-3C0A-46E7-83BE-9CAE6384660E}" type="slidenum">
              <a:rPr lang="de-DE" smtClean="0"/>
              <a:t>6</a:t>
            </a:fld>
            <a:endParaRPr lang="de-DE"/>
          </a:p>
        </p:txBody>
      </p:sp>
    </p:spTree>
    <p:extLst>
      <p:ext uri="{BB962C8B-B14F-4D97-AF65-F5344CB8AC3E}">
        <p14:creationId xmlns:p14="http://schemas.microsoft.com/office/powerpoint/2010/main" val="4031698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bg1"/>
                </a:solidFill>
              </a:rPr>
              <a:t>Kann man natürlich auch machen, wenn die Teilnehmenden selbst denken, dass sie gerade an eine Wand </a:t>
            </a:r>
            <a:r>
              <a:rPr lang="de-DE" sz="1200">
                <a:solidFill>
                  <a:schemeClr val="bg1"/>
                </a:solidFill>
              </a:rPr>
              <a:t>gekommen sind</a:t>
            </a:r>
            <a:endParaRPr lang="de-DE" sz="1200" dirty="0">
              <a:solidFill>
                <a:schemeClr val="bg1"/>
              </a:solidFill>
            </a:endParaRPr>
          </a:p>
        </p:txBody>
      </p:sp>
      <p:sp>
        <p:nvSpPr>
          <p:cNvPr id="4" name="Foliennummernplatzhalter 3"/>
          <p:cNvSpPr>
            <a:spLocks noGrp="1"/>
          </p:cNvSpPr>
          <p:nvPr>
            <p:ph type="sldNum" sz="quarter" idx="5"/>
          </p:nvPr>
        </p:nvSpPr>
        <p:spPr/>
        <p:txBody>
          <a:bodyPr/>
          <a:lstStyle/>
          <a:p>
            <a:fld id="{E492CF78-3C0A-46E7-83BE-9CAE6384660E}" type="slidenum">
              <a:rPr lang="de-DE" smtClean="0"/>
              <a:t>17</a:t>
            </a:fld>
            <a:endParaRPr lang="de-DE"/>
          </a:p>
        </p:txBody>
      </p:sp>
    </p:spTree>
    <p:extLst>
      <p:ext uri="{BB962C8B-B14F-4D97-AF65-F5344CB8AC3E}">
        <p14:creationId xmlns:p14="http://schemas.microsoft.com/office/powerpoint/2010/main" val="3537724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92CF78-3C0A-46E7-83BE-9CAE6384660E}" type="slidenum">
              <a:rPr lang="de-DE" smtClean="0"/>
              <a:t>19</a:t>
            </a:fld>
            <a:endParaRPr lang="de-DE"/>
          </a:p>
        </p:txBody>
      </p:sp>
    </p:spTree>
    <p:extLst>
      <p:ext uri="{BB962C8B-B14F-4D97-AF65-F5344CB8AC3E}">
        <p14:creationId xmlns:p14="http://schemas.microsoft.com/office/powerpoint/2010/main" val="386257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tooltip="Europäische Stelle zur Beobachtung von Rassismus und Fremdenfeindlichkeit"/>
              </a:rPr>
              <a:t>Europäische Stelle zur Beobachtung von Rassismus und Fremdenfeindlichkeit</a:t>
            </a:r>
            <a:r>
              <a:rPr lang="de-DE" dirty="0"/>
              <a:t> (EUMC)</a:t>
            </a:r>
          </a:p>
          <a:p>
            <a:r>
              <a:rPr lang="de-DE" dirty="0"/>
              <a:t>https://www.osce.org/de/odihr/29892</a:t>
            </a:r>
          </a:p>
          <a:p>
            <a:r>
              <a:rPr lang="de-DE" dirty="0"/>
              <a:t>https://www.arte.tv/de/videos/089973-001-A/eine-geschichte-des-antisemitismus-1-4?trk=public_post_comment-text</a:t>
            </a:r>
          </a:p>
          <a:p>
            <a:endParaRPr lang="de-DE" dirty="0"/>
          </a:p>
        </p:txBody>
      </p:sp>
      <p:sp>
        <p:nvSpPr>
          <p:cNvPr id="4" name="Foliennummernplatzhalter 3"/>
          <p:cNvSpPr>
            <a:spLocks noGrp="1"/>
          </p:cNvSpPr>
          <p:nvPr>
            <p:ph type="sldNum" sz="quarter" idx="5"/>
          </p:nvPr>
        </p:nvSpPr>
        <p:spPr/>
        <p:txBody>
          <a:bodyPr/>
          <a:lstStyle/>
          <a:p>
            <a:fld id="{E492CF78-3C0A-46E7-83BE-9CAE6384660E}" type="slidenum">
              <a:rPr lang="de-DE" smtClean="0"/>
              <a:t>26</a:t>
            </a:fld>
            <a:endParaRPr lang="de-DE"/>
          </a:p>
        </p:txBody>
      </p:sp>
    </p:spTree>
    <p:extLst>
      <p:ext uri="{BB962C8B-B14F-4D97-AF65-F5344CB8AC3E}">
        <p14:creationId xmlns:p14="http://schemas.microsoft.com/office/powerpoint/2010/main" val="1809836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https://www.osce.org/de/odihr/29892</a:t>
            </a:r>
          </a:p>
          <a:p>
            <a:r>
              <a:rPr lang="de-DE" dirty="0"/>
              <a:t>https://www.arte.tv/de/videos/089973-001-A/eine-geschichte-des-antisemitismus-1-4?trk=public_post_comment-text</a:t>
            </a:r>
          </a:p>
          <a:p>
            <a:endParaRPr lang="de-DE" dirty="0"/>
          </a:p>
        </p:txBody>
      </p:sp>
      <p:sp>
        <p:nvSpPr>
          <p:cNvPr id="4" name="Foliennummernplatzhalter 3"/>
          <p:cNvSpPr>
            <a:spLocks noGrp="1"/>
          </p:cNvSpPr>
          <p:nvPr>
            <p:ph type="sldNum" sz="quarter" idx="5"/>
          </p:nvPr>
        </p:nvSpPr>
        <p:spPr/>
        <p:txBody>
          <a:bodyPr/>
          <a:lstStyle/>
          <a:p>
            <a:fld id="{E492CF78-3C0A-46E7-83BE-9CAE6384660E}" type="slidenum">
              <a:rPr lang="de-DE" smtClean="0"/>
              <a:t>27</a:t>
            </a:fld>
            <a:endParaRPr lang="de-DE"/>
          </a:p>
        </p:txBody>
      </p:sp>
    </p:spTree>
    <p:extLst>
      <p:ext uri="{BB962C8B-B14F-4D97-AF65-F5344CB8AC3E}">
        <p14:creationId xmlns:p14="http://schemas.microsoft.com/office/powerpoint/2010/main" val="33694589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de-DE"/>
              <a:t>Mastertitelformat bearbeiten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2C3E5935-F891-4158-83EC-A9FE73665F84}" type="datetimeFigureOut">
              <a:rPr lang="de-DE" smtClean="0"/>
              <a:t>31.05.2024</a:t>
            </a:fld>
            <a:endParaRPr lang="de-DE"/>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de-DE"/>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8BB9EA4D-B1F9-4E73-A0C4-F1A7A716E04A}" type="slidenum">
              <a:rPr lang="de-DE" smtClean="0"/>
              <a:t>‹Nr.›</a:t>
            </a:fld>
            <a:endParaRPr lang="de-DE"/>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84738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2C3E5935-F891-4158-83EC-A9FE73665F84}" type="datetimeFigureOut">
              <a:rPr lang="de-DE" smtClean="0"/>
              <a:t>31.05.2024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BB9EA4D-B1F9-4E73-A0C4-F1A7A716E04A}" type="slidenum">
              <a:rPr lang="de-DE" smtClean="0"/>
              <a:t>‹Nr.›</a:t>
            </a:fld>
            <a:endParaRPr lang="de-DE"/>
          </a:p>
        </p:txBody>
      </p:sp>
    </p:spTree>
    <p:extLst>
      <p:ext uri="{BB962C8B-B14F-4D97-AF65-F5344CB8AC3E}">
        <p14:creationId xmlns:p14="http://schemas.microsoft.com/office/powerpoint/2010/main" val="1019154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de-DE"/>
              <a:t>Mastertitelformat bearbeiten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2C3E5935-F891-4158-83EC-A9FE73665F84}" type="datetimeFigureOut">
              <a:rPr lang="de-DE" smtClean="0"/>
              <a:t>31.05.2024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BB9EA4D-B1F9-4E73-A0C4-F1A7A716E04A}" type="slidenum">
              <a:rPr lang="de-DE" smtClean="0"/>
              <a:t>‹Nr.›</a:t>
            </a:fld>
            <a:endParaRPr lang="de-DE"/>
          </a:p>
        </p:txBody>
      </p:sp>
    </p:spTree>
    <p:extLst>
      <p:ext uri="{BB962C8B-B14F-4D97-AF65-F5344CB8AC3E}">
        <p14:creationId xmlns:p14="http://schemas.microsoft.com/office/powerpoint/2010/main" val="444913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de-DE"/>
              <a:t>Mastertitelformat bearbeiten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2C3E5935-F891-4158-83EC-A9FE73665F84}" type="datetimeFigureOut">
              <a:rPr lang="de-DE" smtClean="0"/>
              <a:t>31.05.2024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BB9EA4D-B1F9-4E73-A0C4-F1A7A716E04A}" type="slidenum">
              <a:rPr lang="de-DE" smtClean="0"/>
              <a:t>‹Nr.›</a:t>
            </a:fld>
            <a:endParaRPr lang="de-DE"/>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04104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de-DE"/>
              <a:t>Mastertitelformat bearbeiten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2C3E5935-F891-4158-83EC-A9FE73665F84}" type="datetimeFigureOut">
              <a:rPr lang="de-DE" smtClean="0"/>
              <a:t>31.05.2024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BB9EA4D-B1F9-4E73-A0C4-F1A7A716E04A}" type="slidenum">
              <a:rPr lang="de-DE" smtClean="0"/>
              <a:t>‹Nr.›</a:t>
            </a:fld>
            <a:endParaRPr lang="de-DE"/>
          </a:p>
        </p:txBody>
      </p:sp>
    </p:spTree>
    <p:extLst>
      <p:ext uri="{BB962C8B-B14F-4D97-AF65-F5344CB8AC3E}">
        <p14:creationId xmlns:p14="http://schemas.microsoft.com/office/powerpoint/2010/main" val="2801625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de-DE"/>
              <a:t>Mastertitelformat bearbeiten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2C3E5935-F891-4158-83EC-A9FE73665F84}" type="datetimeFigureOut">
              <a:rPr lang="de-DE" smtClean="0"/>
              <a:t>31.05.2024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8BB9EA4D-B1F9-4E73-A0C4-F1A7A716E04A}" type="slidenum">
              <a:rPr lang="de-DE" smtClean="0"/>
              <a:t>‹Nr.›</a:t>
            </a:fld>
            <a:endParaRPr lang="de-DE"/>
          </a:p>
        </p:txBody>
      </p:sp>
    </p:spTree>
    <p:extLst>
      <p:ext uri="{BB962C8B-B14F-4D97-AF65-F5344CB8AC3E}">
        <p14:creationId xmlns:p14="http://schemas.microsoft.com/office/powerpoint/2010/main" val="2755054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de-DE"/>
              <a:t>Mastertitelformat bearbeiten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2C3E5935-F891-4158-83EC-A9FE73665F84}" type="datetimeFigureOut">
              <a:rPr lang="de-DE" smtClean="0"/>
              <a:t>31.05.2024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8BB9EA4D-B1F9-4E73-A0C4-F1A7A716E04A}" type="slidenum">
              <a:rPr lang="de-DE" smtClean="0"/>
              <a:t>‹Nr.›</a:t>
            </a:fld>
            <a:endParaRPr lang="de-DE"/>
          </a:p>
        </p:txBody>
      </p:sp>
    </p:spTree>
    <p:extLst>
      <p:ext uri="{BB962C8B-B14F-4D97-AF65-F5344CB8AC3E}">
        <p14:creationId xmlns:p14="http://schemas.microsoft.com/office/powerpoint/2010/main" val="1353500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de-DE"/>
              <a:t>Mastertitelformat bearbeiten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C3E5935-F891-4158-83EC-A9FE73665F84}" type="datetimeFigureOut">
              <a:rPr lang="de-DE" smtClean="0"/>
              <a:t>31.05.2024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BB9EA4D-B1F9-4E73-A0C4-F1A7A716E04A}" type="slidenum">
              <a:rPr lang="de-DE" smtClean="0"/>
              <a:t>‹Nr.›</a:t>
            </a:fld>
            <a:endParaRPr lang="de-DE"/>
          </a:p>
        </p:txBody>
      </p:sp>
    </p:spTree>
    <p:extLst>
      <p:ext uri="{BB962C8B-B14F-4D97-AF65-F5344CB8AC3E}">
        <p14:creationId xmlns:p14="http://schemas.microsoft.com/office/powerpoint/2010/main" val="2217802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de-DE"/>
              <a:t>Mastertitelformat bearbeiten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C3E5935-F891-4158-83EC-A9FE73665F84}" type="datetimeFigureOut">
              <a:rPr lang="de-DE" smtClean="0"/>
              <a:t>31.05.2024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BB9EA4D-B1F9-4E73-A0C4-F1A7A716E04A}" type="slidenum">
              <a:rPr lang="de-DE" smtClean="0"/>
              <a:t>‹Nr.›</a:t>
            </a:fld>
            <a:endParaRPr lang="de-DE"/>
          </a:p>
        </p:txBody>
      </p:sp>
    </p:spTree>
    <p:extLst>
      <p:ext uri="{BB962C8B-B14F-4D97-AF65-F5344CB8AC3E}">
        <p14:creationId xmlns:p14="http://schemas.microsoft.com/office/powerpoint/2010/main" val="2121718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C3E5935-F891-4158-83EC-A9FE73665F84}" type="datetimeFigureOut">
              <a:rPr lang="de-DE" smtClean="0"/>
              <a:t>31.05.2024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BB9EA4D-B1F9-4E73-A0C4-F1A7A716E04A}" type="slidenum">
              <a:rPr lang="de-DE" smtClean="0"/>
              <a:t>‹Nr.›</a:t>
            </a:fld>
            <a:endParaRPr lang="de-DE"/>
          </a:p>
        </p:txBody>
      </p:sp>
    </p:spTree>
    <p:extLst>
      <p:ext uri="{BB962C8B-B14F-4D97-AF65-F5344CB8AC3E}">
        <p14:creationId xmlns:p14="http://schemas.microsoft.com/office/powerpoint/2010/main" val="1531697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2C3E5935-F891-4158-83EC-A9FE73665F84}" type="datetimeFigureOut">
              <a:rPr lang="de-DE" smtClean="0"/>
              <a:t>31.05.2024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BB9EA4D-B1F9-4E73-A0C4-F1A7A716E04A}" type="slidenum">
              <a:rPr lang="de-DE" smtClean="0"/>
              <a:t>‹Nr.›</a:t>
            </a:fld>
            <a:endParaRPr lang="de-DE"/>
          </a:p>
        </p:txBody>
      </p:sp>
    </p:spTree>
    <p:extLst>
      <p:ext uri="{BB962C8B-B14F-4D97-AF65-F5344CB8AC3E}">
        <p14:creationId xmlns:p14="http://schemas.microsoft.com/office/powerpoint/2010/main" val="1636185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C3E5935-F891-4158-83EC-A9FE73665F84}" type="datetimeFigureOut">
              <a:rPr lang="de-DE" smtClean="0"/>
              <a:t>31.05.2024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BB9EA4D-B1F9-4E73-A0C4-F1A7A716E04A}" type="slidenum">
              <a:rPr lang="de-DE" smtClean="0"/>
              <a:t>‹Nr.›</a:t>
            </a:fld>
            <a:endParaRPr lang="de-DE"/>
          </a:p>
        </p:txBody>
      </p:sp>
    </p:spTree>
    <p:extLst>
      <p:ext uri="{BB962C8B-B14F-4D97-AF65-F5344CB8AC3E}">
        <p14:creationId xmlns:p14="http://schemas.microsoft.com/office/powerpoint/2010/main" val="735348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de-DE"/>
              <a:t>Mastertitelformat bearbeiten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2C3E5935-F891-4158-83EC-A9FE73665F84}" type="datetimeFigureOut">
              <a:rPr lang="de-DE" smtClean="0"/>
              <a:t>31.05.2024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BB9EA4D-B1F9-4E73-A0C4-F1A7A716E04A}" type="slidenum">
              <a:rPr lang="de-DE" smtClean="0"/>
              <a:t>‹Nr.›</a:t>
            </a:fld>
            <a:endParaRPr lang="de-DE"/>
          </a:p>
        </p:txBody>
      </p:sp>
    </p:spTree>
    <p:extLst>
      <p:ext uri="{BB962C8B-B14F-4D97-AF65-F5344CB8AC3E}">
        <p14:creationId xmlns:p14="http://schemas.microsoft.com/office/powerpoint/2010/main" val="2996289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de-DE"/>
              <a:t>Mastertitelformat bearbeiten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2C3E5935-F891-4158-83EC-A9FE73665F84}" type="datetimeFigureOut">
              <a:rPr lang="de-DE" smtClean="0"/>
              <a:t>31.05.2024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BB9EA4D-B1F9-4E73-A0C4-F1A7A716E04A}" type="slidenum">
              <a:rPr lang="de-DE" smtClean="0"/>
              <a:t>‹Nr.›</a:t>
            </a:fld>
            <a:endParaRPr lang="de-DE"/>
          </a:p>
        </p:txBody>
      </p:sp>
    </p:spTree>
    <p:extLst>
      <p:ext uri="{BB962C8B-B14F-4D97-AF65-F5344CB8AC3E}">
        <p14:creationId xmlns:p14="http://schemas.microsoft.com/office/powerpoint/2010/main" val="1840977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de-DE"/>
              <a:t>Mastertitelformat bearbeiten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Content Placeholder 3"/>
          <p:cNvSpPr>
            <a:spLocks noGrp="1"/>
          </p:cNvSpPr>
          <p:nvPr>
            <p:ph sz="quarter" idx="13"/>
          </p:nvPr>
        </p:nvSpPr>
        <p:spPr>
          <a:xfrm>
            <a:off x="685802" y="2861733"/>
            <a:ext cx="5088712" cy="2512852"/>
          </a:xfrm>
        </p:spPr>
        <p:txBody>
          <a:bodyPr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3" name="Content Placeholder 5"/>
          <p:cNvSpPr>
            <a:spLocks noGrp="1"/>
          </p:cNvSpPr>
          <p:nvPr>
            <p:ph sz="quarter" idx="14"/>
          </p:nvPr>
        </p:nvSpPr>
        <p:spPr>
          <a:xfrm>
            <a:off x="5993969" y="2861733"/>
            <a:ext cx="5088713" cy="2512852"/>
          </a:xfrm>
        </p:spPr>
        <p:txBody>
          <a:bodyPr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2C3E5935-F891-4158-83EC-A9FE73665F84}" type="datetimeFigureOut">
              <a:rPr lang="de-DE" smtClean="0"/>
              <a:t>31.05.2024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8BB9EA4D-B1F9-4E73-A0C4-F1A7A716E04A}" type="slidenum">
              <a:rPr lang="de-DE" smtClean="0"/>
              <a:t>‹Nr.›</a:t>
            </a:fld>
            <a:endParaRPr lang="de-DE"/>
          </a:p>
        </p:txBody>
      </p:sp>
    </p:spTree>
    <p:extLst>
      <p:ext uri="{BB962C8B-B14F-4D97-AF65-F5344CB8AC3E}">
        <p14:creationId xmlns:p14="http://schemas.microsoft.com/office/powerpoint/2010/main" val="3221011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2C3E5935-F891-4158-83EC-A9FE73665F84}" type="datetimeFigureOut">
              <a:rPr lang="de-DE" smtClean="0"/>
              <a:t>31.05.2024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8BB9EA4D-B1F9-4E73-A0C4-F1A7A716E04A}" type="slidenum">
              <a:rPr lang="de-DE" smtClean="0"/>
              <a:t>‹Nr.›</a:t>
            </a:fld>
            <a:endParaRPr lang="de-DE"/>
          </a:p>
        </p:txBody>
      </p:sp>
    </p:spTree>
    <p:extLst>
      <p:ext uri="{BB962C8B-B14F-4D97-AF65-F5344CB8AC3E}">
        <p14:creationId xmlns:p14="http://schemas.microsoft.com/office/powerpoint/2010/main" val="1942291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3E5935-F891-4158-83EC-A9FE73665F84}" type="datetimeFigureOut">
              <a:rPr lang="de-DE" smtClean="0"/>
              <a:t>31.05.2024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8BB9EA4D-B1F9-4E73-A0C4-F1A7A716E04A}" type="slidenum">
              <a:rPr lang="de-DE" smtClean="0"/>
              <a:t>‹Nr.›</a:t>
            </a:fld>
            <a:endParaRPr lang="de-DE"/>
          </a:p>
        </p:txBody>
      </p:sp>
    </p:spTree>
    <p:extLst>
      <p:ext uri="{BB962C8B-B14F-4D97-AF65-F5344CB8AC3E}">
        <p14:creationId xmlns:p14="http://schemas.microsoft.com/office/powerpoint/2010/main" val="1518925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de-DE"/>
              <a:t>Mastertitelformat bearbeiten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2C3E5935-F891-4158-83EC-A9FE73665F84}" type="datetimeFigureOut">
              <a:rPr lang="de-DE" smtClean="0"/>
              <a:t>31.05.2024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BB9EA4D-B1F9-4E73-A0C4-F1A7A716E04A}" type="slidenum">
              <a:rPr lang="de-DE" smtClean="0"/>
              <a:t>‹Nr.›</a:t>
            </a:fld>
            <a:endParaRPr lang="de-DE"/>
          </a:p>
        </p:txBody>
      </p:sp>
    </p:spTree>
    <p:extLst>
      <p:ext uri="{BB962C8B-B14F-4D97-AF65-F5344CB8AC3E}">
        <p14:creationId xmlns:p14="http://schemas.microsoft.com/office/powerpoint/2010/main" val="1726918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de-DE"/>
              <a:t>Mastertitelformat bearbeiten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2C3E5935-F891-4158-83EC-A9FE73665F84}" type="datetimeFigureOut">
              <a:rPr lang="de-DE" smtClean="0"/>
              <a:t>31.05.2024</a:t>
            </a:fld>
            <a:endParaRPr lang="de-DE"/>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B9EA4D-B1F9-4E73-A0C4-F1A7A716E04A}" type="slidenum">
              <a:rPr lang="de-DE" smtClean="0"/>
              <a:t>‹Nr.›</a:t>
            </a:fld>
            <a:endParaRPr lang="de-DE"/>
          </a:p>
        </p:txBody>
      </p:sp>
    </p:spTree>
    <p:extLst>
      <p:ext uri="{BB962C8B-B14F-4D97-AF65-F5344CB8AC3E}">
        <p14:creationId xmlns:p14="http://schemas.microsoft.com/office/powerpoint/2010/main" val="3741480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2C3E5935-F891-4158-83EC-A9FE73665F84}" type="datetimeFigureOut">
              <a:rPr lang="de-DE" smtClean="0"/>
              <a:t>31.05.2024</a:t>
            </a:fld>
            <a:endParaRPr lang="de-DE"/>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de-DE"/>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8BB9EA4D-B1F9-4E73-A0C4-F1A7A716E04A}" type="slidenum">
              <a:rPr lang="de-DE" smtClean="0"/>
              <a:t>‹Nr.›</a:t>
            </a:fld>
            <a:endParaRPr lang="de-DE"/>
          </a:p>
        </p:txBody>
      </p:sp>
    </p:spTree>
    <p:extLst>
      <p:ext uri="{BB962C8B-B14F-4D97-AF65-F5344CB8AC3E}">
        <p14:creationId xmlns:p14="http://schemas.microsoft.com/office/powerpoint/2010/main" val="173511197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hyperlink" Target="https://www.lustigesrollenspiel.de/storyconstructor/" TargetMode="External"/><Relationship Id="rId3" Type="http://schemas.openxmlformats.org/officeDocument/2006/relationships/hyperlink" Target="https://wortsport.org/wortsport.html" TargetMode="External"/><Relationship Id="rId7" Type="http://schemas.openxmlformats.org/officeDocument/2006/relationships/hyperlink" Target="https://davebirss.com/storydice/9dice.html" TargetMode="External"/><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hyperlink" Target="https://www.uni-hildesheim.de/kulturpraxis/schreibspiel/" TargetMode="External"/><Relationship Id="rId5" Type="http://schemas.openxmlformats.org/officeDocument/2006/relationships/hyperlink" Target="https://boredhumans.com/poetry_generator.php" TargetMode="External"/><Relationship Id="rId4" Type="http://schemas.openxmlformats.org/officeDocument/2006/relationships/hyperlink" Target="https://boredhumans.com/writing_prompts.php" TargetMode="External"/><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hyperlink" Target="https://boredhumans.com/poetry_generator.php"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boredhumans.com/poetry_generator.php" TargetMode="External"/><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s://boredhumans.com/poetry_generator.php" TargetMode="External"/><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15.sv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15.sv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9.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G3ouM1ORzkg" TargetMode="External"/><Relationship Id="rId2" Type="http://schemas.openxmlformats.org/officeDocument/2006/relationships/hyperlink" Target="https://www.youtube.com/watch?v=I6GM6ZZbQsw" TargetMode="External"/><Relationship Id="rId1" Type="http://schemas.openxmlformats.org/officeDocument/2006/relationships/slideLayout" Target="../slideLayouts/slideLayout18.xml"/><Relationship Id="rId4" Type="http://schemas.openxmlformats.org/officeDocument/2006/relationships/hyperlink" Target="https://www.youtube.com/watch?v=eiysxq9Z8N8"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WwN_xhY8ZBs" TargetMode="External"/><Relationship Id="rId2" Type="http://schemas.openxmlformats.org/officeDocument/2006/relationships/hyperlink" Target="https://www.youtube.com/watch?v=-eH9z3OJ-98" TargetMode="External"/><Relationship Id="rId1" Type="http://schemas.openxmlformats.org/officeDocument/2006/relationships/slideLayout" Target="../slideLayouts/slideLayout18.xml"/><Relationship Id="rId4" Type="http://schemas.openxmlformats.org/officeDocument/2006/relationships/hyperlink" Target="https://www.youtube.com/watch?v=4LhmiLrz8g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091F1E-FB75-7F6C-D16F-3ADACBCCDC1D}"/>
              </a:ext>
            </a:extLst>
          </p:cNvPr>
          <p:cNvSpPr>
            <a:spLocks noGrp="1"/>
          </p:cNvSpPr>
          <p:nvPr>
            <p:ph type="ctrTitle"/>
          </p:nvPr>
        </p:nvSpPr>
        <p:spPr>
          <a:xfrm rot="21420000">
            <a:off x="562263" y="655592"/>
            <a:ext cx="5428489" cy="3278684"/>
          </a:xfrm>
        </p:spPr>
        <p:txBody>
          <a:bodyPr>
            <a:normAutofit/>
          </a:bodyPr>
          <a:lstStyle/>
          <a:p>
            <a:r>
              <a:rPr lang="de-DE" sz="7400"/>
              <a:t>Poetry-Slam und Slam-Poetry</a:t>
            </a:r>
          </a:p>
        </p:txBody>
      </p:sp>
      <p:sp>
        <p:nvSpPr>
          <p:cNvPr id="3" name="Untertitel 2">
            <a:extLst>
              <a:ext uri="{FF2B5EF4-FFF2-40B4-BE49-F238E27FC236}">
                <a16:creationId xmlns:a16="http://schemas.microsoft.com/office/drawing/2014/main" id="{0FC61671-DC4C-1A89-4DD2-B0E10E1E11C8}"/>
              </a:ext>
            </a:extLst>
          </p:cNvPr>
          <p:cNvSpPr>
            <a:spLocks noGrp="1"/>
          </p:cNvSpPr>
          <p:nvPr>
            <p:ph type="subTitle" idx="1"/>
          </p:nvPr>
        </p:nvSpPr>
        <p:spPr>
          <a:xfrm rot="21420000">
            <a:off x="666685" y="3933534"/>
            <a:ext cx="5424749" cy="621792"/>
          </a:xfrm>
        </p:spPr>
        <p:txBody>
          <a:bodyPr>
            <a:normAutofit/>
          </a:bodyPr>
          <a:lstStyle/>
          <a:p>
            <a:r>
              <a:rPr lang="de-DE" dirty="0"/>
              <a:t>Aufstehen gegen </a:t>
            </a:r>
            <a:r>
              <a:rPr lang="de-DE" dirty="0" err="1"/>
              <a:t>antisemitismus</a:t>
            </a:r>
            <a:endParaRPr lang="de-DE" dirty="0"/>
          </a:p>
          <a:p>
            <a:endParaRPr lang="de-DE" dirty="0"/>
          </a:p>
        </p:txBody>
      </p:sp>
      <p:pic>
        <p:nvPicPr>
          <p:cNvPr id="11" name="Grafik 10" descr="Ein Bild, das Schwarz, Dunkelheit enthält.&#10;&#10;Automatisch generierte Beschreibung">
            <a:extLst>
              <a:ext uri="{FF2B5EF4-FFF2-40B4-BE49-F238E27FC236}">
                <a16:creationId xmlns:a16="http://schemas.microsoft.com/office/drawing/2014/main" id="{F3879AAD-CFE3-CEA5-C09A-81C310FC6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20000">
            <a:off x="6882375" y="373505"/>
            <a:ext cx="3319149" cy="3813745"/>
          </a:xfrm>
          <a:prstGeom prst="rect">
            <a:avLst/>
          </a:prstGeom>
        </p:spPr>
      </p:pic>
      <p:sp>
        <p:nvSpPr>
          <p:cNvPr id="4" name="Untertitel 2">
            <a:extLst>
              <a:ext uri="{FF2B5EF4-FFF2-40B4-BE49-F238E27FC236}">
                <a16:creationId xmlns:a16="http://schemas.microsoft.com/office/drawing/2014/main" id="{6E5F01BF-F185-EE96-1115-8829B01A76F3}"/>
              </a:ext>
            </a:extLst>
          </p:cNvPr>
          <p:cNvSpPr txBox="1">
            <a:spLocks/>
          </p:cNvSpPr>
          <p:nvPr/>
        </p:nvSpPr>
        <p:spPr>
          <a:xfrm rot="21420000">
            <a:off x="5540892" y="5312822"/>
            <a:ext cx="5530511" cy="407173"/>
          </a:xfrm>
          <a:prstGeom prst="rect">
            <a:avLst/>
          </a:prstGeom>
        </p:spPr>
        <p:txBody>
          <a:bodyPr vert="horz" lIns="91440" tIns="45720" rIns="91440" bIns="45720" rtlCol="0" anchor="t">
            <a:normAutofit fontScale="70000" lnSpcReduction="20000"/>
          </a:bodyPr>
          <a:lstStyle>
            <a:lvl1pPr marL="0" indent="0" algn="r" defTabSz="914400" rtl="0" eaLnBrk="1" latinLnBrk="0" hangingPunct="1">
              <a:lnSpc>
                <a:spcPct val="120000"/>
              </a:lnSpc>
              <a:spcBef>
                <a:spcPts val="1000"/>
              </a:spcBef>
              <a:buClr>
                <a:schemeClr val="accent1"/>
              </a:buClr>
              <a:buSzPct val="160000"/>
              <a:buFont typeface="Arial" panose="020B0604020202020204" pitchFamily="34" charset="0"/>
              <a:buNone/>
              <a:defRPr sz="28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9pPr>
          </a:lstStyle>
          <a:p>
            <a:r>
              <a:rPr lang="de-DE" dirty="0"/>
              <a:t>Workshop im PKC Freudental 2024</a:t>
            </a:r>
          </a:p>
          <a:p>
            <a:endParaRPr lang="de-DE" dirty="0"/>
          </a:p>
        </p:txBody>
      </p:sp>
    </p:spTree>
    <p:extLst>
      <p:ext uri="{BB962C8B-B14F-4D97-AF65-F5344CB8AC3E}">
        <p14:creationId xmlns:p14="http://schemas.microsoft.com/office/powerpoint/2010/main" val="3209253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1BCAD38B-5F61-4FEB-A1D1-5FC0D666D2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6" name="Rectangle 25">
            <a:extLst>
              <a:ext uri="{FF2B5EF4-FFF2-40B4-BE49-F238E27FC236}">
                <a16:creationId xmlns:a16="http://schemas.microsoft.com/office/drawing/2014/main" id="{C04E869F-EBC2-416E-8FB7-4F6A45F66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de-DE"/>
          </a:p>
        </p:txBody>
      </p:sp>
      <p:pic>
        <p:nvPicPr>
          <p:cNvPr id="19" name="Grafik 18" descr="Ein Bild, das Backstein, Gebäude, Wand, Mauerwerk enthält.&#10;&#10;Automatisch generierte Beschreibung">
            <a:extLst>
              <a:ext uri="{FF2B5EF4-FFF2-40B4-BE49-F238E27FC236}">
                <a16:creationId xmlns:a16="http://schemas.microsoft.com/office/drawing/2014/main" id="{0BA38563-7551-5820-4940-727CF8B18F06}"/>
              </a:ext>
            </a:extLst>
          </p:cNvPr>
          <p:cNvPicPr>
            <a:picLocks noChangeAspect="1"/>
          </p:cNvPicPr>
          <p:nvPr/>
        </p:nvPicPr>
        <p:blipFill rotWithShape="1">
          <a:blip r:embed="rId4">
            <a:alphaModFix amt="43000"/>
            <a:extLst>
              <a:ext uri="{28A0092B-C50C-407E-A947-70E740481C1C}">
                <a14:useLocalDpi xmlns:a14="http://schemas.microsoft.com/office/drawing/2010/main" val="0"/>
              </a:ext>
            </a:extLst>
          </a:blip>
          <a:srcRect t="14541" b="3641"/>
          <a:stretch/>
        </p:blipFill>
        <p:spPr>
          <a:xfrm>
            <a:off x="20" y="10"/>
            <a:ext cx="11734780" cy="6408728"/>
          </a:xfrm>
          <a:prstGeom prst="rect">
            <a:avLst/>
          </a:prstGeom>
          <a:ln>
            <a:noFill/>
          </a:ln>
        </p:spPr>
      </p:pic>
      <p:sp>
        <p:nvSpPr>
          <p:cNvPr id="28" name="Freeform 9">
            <a:extLst>
              <a:ext uri="{FF2B5EF4-FFF2-40B4-BE49-F238E27FC236}">
                <a16:creationId xmlns:a16="http://schemas.microsoft.com/office/drawing/2014/main" id="{7D1C9B27-27B9-4E9E-82C8-6F9B7D12B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 y="0"/>
            <a:ext cx="11763766"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de-DE"/>
          </a:p>
        </p:txBody>
      </p:sp>
      <p:sp>
        <p:nvSpPr>
          <p:cNvPr id="2" name="Titel 1">
            <a:extLst>
              <a:ext uri="{FF2B5EF4-FFF2-40B4-BE49-F238E27FC236}">
                <a16:creationId xmlns:a16="http://schemas.microsoft.com/office/drawing/2014/main" id="{8F3B7C7D-8C12-9CAD-D119-629E2A190D45}"/>
              </a:ext>
            </a:extLst>
          </p:cNvPr>
          <p:cNvSpPr>
            <a:spLocks noGrp="1"/>
          </p:cNvSpPr>
          <p:nvPr>
            <p:ph type="title"/>
          </p:nvPr>
        </p:nvSpPr>
        <p:spPr>
          <a:xfrm>
            <a:off x="685801" y="685800"/>
            <a:ext cx="10396882" cy="1151965"/>
          </a:xfrm>
        </p:spPr>
        <p:txBody>
          <a:bodyPr>
            <a:normAutofit/>
          </a:bodyPr>
          <a:lstStyle/>
          <a:p>
            <a:r>
              <a:rPr lang="de-DE" dirty="0"/>
              <a:t>Erfahrungen der Teilnehmenden</a:t>
            </a:r>
          </a:p>
        </p:txBody>
      </p:sp>
      <p:sp>
        <p:nvSpPr>
          <p:cNvPr id="3" name="Inhaltsplatzhalter 2">
            <a:extLst>
              <a:ext uri="{FF2B5EF4-FFF2-40B4-BE49-F238E27FC236}">
                <a16:creationId xmlns:a16="http://schemas.microsoft.com/office/drawing/2014/main" id="{B5C8BBDA-94D9-B0DB-65E7-ABFD1FB5DDAC}"/>
              </a:ext>
            </a:extLst>
          </p:cNvPr>
          <p:cNvSpPr>
            <a:spLocks noGrp="1"/>
          </p:cNvSpPr>
          <p:nvPr>
            <p:ph idx="1"/>
          </p:nvPr>
        </p:nvSpPr>
        <p:spPr>
          <a:xfrm>
            <a:off x="345332" y="2852415"/>
            <a:ext cx="10394707" cy="3311189"/>
          </a:xfrm>
        </p:spPr>
        <p:txBody>
          <a:bodyPr>
            <a:normAutofit/>
          </a:bodyPr>
          <a:lstStyle/>
          <a:p>
            <a:r>
              <a:rPr lang="de-DE" dirty="0"/>
              <a:t>Auftritte, Besuche, Internet/</a:t>
            </a:r>
            <a:r>
              <a:rPr lang="de-DE" dirty="0" err="1"/>
              <a:t>Social</a:t>
            </a:r>
            <a:r>
              <a:rPr lang="de-DE" dirty="0"/>
              <a:t> Media</a:t>
            </a:r>
          </a:p>
          <a:p>
            <a:r>
              <a:rPr lang="de-DE" dirty="0"/>
              <a:t>Zugänge zu Lyrik und Performance Kunst, Lesungen, etc.</a:t>
            </a:r>
          </a:p>
          <a:p>
            <a:r>
              <a:rPr lang="de-DE" dirty="0"/>
              <a:t>Eigene Texte</a:t>
            </a:r>
          </a:p>
        </p:txBody>
      </p:sp>
      <p:sp>
        <p:nvSpPr>
          <p:cNvPr id="30" name="Rectangle 29">
            <a:extLst>
              <a:ext uri="{FF2B5EF4-FFF2-40B4-BE49-F238E27FC236}">
                <a16:creationId xmlns:a16="http://schemas.microsoft.com/office/drawing/2014/main" id="{7E9AE32D-417D-4951-BD6D-383A7A5E6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00215"/>
            <a:ext cx="1173175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5" name="Fußzeilenplatzhalter 4">
            <a:extLst>
              <a:ext uri="{FF2B5EF4-FFF2-40B4-BE49-F238E27FC236}">
                <a16:creationId xmlns:a16="http://schemas.microsoft.com/office/drawing/2014/main" id="{56972EC9-A862-76FF-21BB-020CC0B07D66}"/>
              </a:ext>
            </a:extLst>
          </p:cNvPr>
          <p:cNvSpPr>
            <a:spLocks noGrp="1"/>
          </p:cNvSpPr>
          <p:nvPr>
            <p:ph type="ftr" sz="quarter" idx="11"/>
          </p:nvPr>
        </p:nvSpPr>
        <p:spPr>
          <a:xfrm>
            <a:off x="685801" y="5757334"/>
            <a:ext cx="5499719" cy="498470"/>
          </a:xfrm>
        </p:spPr>
        <p:txBody>
          <a:bodyPr/>
          <a:lstStyle/>
          <a:p>
            <a:r>
              <a:rPr lang="de-DE" sz="1200" dirty="0">
                <a:solidFill>
                  <a:schemeClr val="bg1"/>
                </a:solidFill>
              </a:rPr>
              <a:t>Ruben W. Franz - PKC Freudental 2024 - Aufstehen gegen Antisemitismus</a:t>
            </a:r>
          </a:p>
        </p:txBody>
      </p:sp>
    </p:spTree>
    <p:extLst>
      <p:ext uri="{BB962C8B-B14F-4D97-AF65-F5344CB8AC3E}">
        <p14:creationId xmlns:p14="http://schemas.microsoft.com/office/powerpoint/2010/main" val="187545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3B7C7D-8C12-9CAD-D119-629E2A190D45}"/>
              </a:ext>
            </a:extLst>
          </p:cNvPr>
          <p:cNvSpPr>
            <a:spLocks noGrp="1"/>
          </p:cNvSpPr>
          <p:nvPr>
            <p:ph type="title"/>
          </p:nvPr>
        </p:nvSpPr>
        <p:spPr/>
        <p:txBody>
          <a:bodyPr/>
          <a:lstStyle/>
          <a:p>
            <a:r>
              <a:rPr lang="de-DE" dirty="0"/>
              <a:t>Variationen</a:t>
            </a:r>
          </a:p>
        </p:txBody>
      </p:sp>
      <p:sp>
        <p:nvSpPr>
          <p:cNvPr id="3" name="Inhaltsplatzhalter 2">
            <a:extLst>
              <a:ext uri="{FF2B5EF4-FFF2-40B4-BE49-F238E27FC236}">
                <a16:creationId xmlns:a16="http://schemas.microsoft.com/office/drawing/2014/main" id="{B5C8BBDA-94D9-B0DB-65E7-ABFD1FB5DDAC}"/>
              </a:ext>
            </a:extLst>
          </p:cNvPr>
          <p:cNvSpPr>
            <a:spLocks noGrp="1"/>
          </p:cNvSpPr>
          <p:nvPr>
            <p:ph idx="1"/>
          </p:nvPr>
        </p:nvSpPr>
        <p:spPr/>
        <p:txBody>
          <a:bodyPr>
            <a:normAutofit lnSpcReduction="10000"/>
          </a:bodyPr>
          <a:lstStyle/>
          <a:p>
            <a:r>
              <a:rPr lang="de-DE" dirty="0"/>
              <a:t>Abweichungen von den gängigen Regeln (Zeit, Requisiten, etc.)</a:t>
            </a:r>
          </a:p>
          <a:p>
            <a:r>
              <a:rPr lang="de-DE" dirty="0"/>
              <a:t>Dead </a:t>
            </a:r>
            <a:r>
              <a:rPr lang="de-DE" dirty="0" err="1"/>
              <a:t>or</a:t>
            </a:r>
            <a:r>
              <a:rPr lang="de-DE" dirty="0"/>
              <a:t> </a:t>
            </a:r>
            <a:r>
              <a:rPr lang="de-DE" dirty="0" err="1"/>
              <a:t>alive</a:t>
            </a:r>
            <a:endParaRPr lang="de-DE" dirty="0"/>
          </a:p>
          <a:p>
            <a:r>
              <a:rPr lang="de-DE" dirty="0"/>
              <a:t>Ohne Auftritt, nur Stimme</a:t>
            </a:r>
          </a:p>
          <a:p>
            <a:r>
              <a:rPr lang="de-DE" dirty="0"/>
              <a:t>Jazz-Slam</a:t>
            </a:r>
          </a:p>
          <a:p>
            <a:r>
              <a:rPr lang="de-DE" dirty="0"/>
              <a:t>Anti-Slam</a:t>
            </a:r>
          </a:p>
          <a:p>
            <a:r>
              <a:rPr lang="de-DE" dirty="0"/>
              <a:t>Island-Style-Slam</a:t>
            </a:r>
          </a:p>
          <a:p>
            <a:r>
              <a:rPr lang="de-DE" dirty="0"/>
              <a:t>1-2-3-Slam</a:t>
            </a:r>
          </a:p>
        </p:txBody>
      </p:sp>
      <p:sp>
        <p:nvSpPr>
          <p:cNvPr id="5" name="Fußzeilenplatzhalter 4">
            <a:extLst>
              <a:ext uri="{FF2B5EF4-FFF2-40B4-BE49-F238E27FC236}">
                <a16:creationId xmlns:a16="http://schemas.microsoft.com/office/drawing/2014/main" id="{7CF6D82A-1467-A089-9172-72F31646379C}"/>
              </a:ext>
            </a:extLst>
          </p:cNvPr>
          <p:cNvSpPr>
            <a:spLocks noGrp="1"/>
          </p:cNvSpPr>
          <p:nvPr>
            <p:ph type="ftr" sz="quarter" idx="11"/>
          </p:nvPr>
        </p:nvSpPr>
        <p:spPr>
          <a:xfrm>
            <a:off x="685801" y="5757334"/>
            <a:ext cx="5499719" cy="498470"/>
          </a:xfrm>
        </p:spPr>
        <p:txBody>
          <a:bodyPr/>
          <a:lstStyle/>
          <a:p>
            <a:r>
              <a:rPr lang="de-DE" sz="1200" dirty="0">
                <a:solidFill>
                  <a:schemeClr val="bg1"/>
                </a:solidFill>
              </a:rPr>
              <a:t>Ruben W. Franz - PKC Freudental 2024 - Aufstehen gegen Antisemitismus</a:t>
            </a:r>
          </a:p>
        </p:txBody>
      </p:sp>
    </p:spTree>
    <p:extLst>
      <p:ext uri="{BB962C8B-B14F-4D97-AF65-F5344CB8AC3E}">
        <p14:creationId xmlns:p14="http://schemas.microsoft.com/office/powerpoint/2010/main" val="262141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4"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6"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8"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0"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de-DE"/>
          </a:p>
        </p:txBody>
      </p:sp>
      <p:sp>
        <p:nvSpPr>
          <p:cNvPr id="22"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de-DE"/>
          </a:p>
        </p:txBody>
      </p:sp>
      <p:sp useBgFill="1">
        <p:nvSpPr>
          <p:cNvPr id="24" name="Rectangle 23">
            <a:extLst>
              <a:ext uri="{FF2B5EF4-FFF2-40B4-BE49-F238E27FC236}">
                <a16:creationId xmlns:a16="http://schemas.microsoft.com/office/drawing/2014/main" id="{9EB9FA3F-CAB0-4533-9364-224CEC6FF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7F39066-52CB-C622-AC50-34AD198CF755}"/>
              </a:ext>
            </a:extLst>
          </p:cNvPr>
          <p:cNvSpPr>
            <a:spLocks noGrp="1"/>
          </p:cNvSpPr>
          <p:nvPr>
            <p:ph type="title"/>
          </p:nvPr>
        </p:nvSpPr>
        <p:spPr>
          <a:xfrm>
            <a:off x="691547" y="4519749"/>
            <a:ext cx="10805790" cy="1270279"/>
          </a:xfrm>
        </p:spPr>
        <p:txBody>
          <a:bodyPr vert="horz" lIns="91440" tIns="45720" rIns="91440" bIns="45720" rtlCol="0" anchor="b">
            <a:normAutofit/>
          </a:bodyPr>
          <a:lstStyle/>
          <a:p>
            <a:pPr algn="ctr"/>
            <a:r>
              <a:rPr lang="en-US" sz="6600"/>
              <a:t>Übungsblock 1</a:t>
            </a:r>
          </a:p>
        </p:txBody>
      </p:sp>
      <p:sp>
        <p:nvSpPr>
          <p:cNvPr id="26" name="5-Point Star 31">
            <a:extLst>
              <a:ext uri="{FF2B5EF4-FFF2-40B4-BE49-F238E27FC236}">
                <a16:creationId xmlns:a16="http://schemas.microsoft.com/office/drawing/2014/main" id="{42B0C1BF-5CB1-40DA-9A22-5452B5469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03408" y="6388943"/>
            <a:ext cx="373049" cy="373049"/>
          </a:xfrm>
          <a:prstGeom prst="star5">
            <a:avLst>
              <a:gd name="adj" fmla="val 26693"/>
              <a:gd name="hf" fmla="val 105146"/>
              <a:gd name="vf" fmla="val 110557"/>
            </a:avLst>
          </a:prstGeom>
          <a:solidFill>
            <a:schemeClr val="tx1">
              <a:lumMod val="65000"/>
              <a:lumOff val="35000"/>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 name="Textplatzhalter 2">
            <a:extLst>
              <a:ext uri="{FF2B5EF4-FFF2-40B4-BE49-F238E27FC236}">
                <a16:creationId xmlns:a16="http://schemas.microsoft.com/office/drawing/2014/main" id="{A75D79EF-FD44-8236-4AA6-38D78C9847D6}"/>
              </a:ext>
            </a:extLst>
          </p:cNvPr>
          <p:cNvSpPr>
            <a:spLocks noGrp="1"/>
          </p:cNvSpPr>
          <p:nvPr>
            <p:ph type="body" idx="1"/>
          </p:nvPr>
        </p:nvSpPr>
        <p:spPr>
          <a:xfrm>
            <a:off x="704957" y="5790868"/>
            <a:ext cx="10792448" cy="562506"/>
          </a:xfrm>
        </p:spPr>
        <p:txBody>
          <a:bodyPr vert="horz" lIns="91440" tIns="45720" rIns="91440" bIns="45720" rtlCol="0" anchor="t">
            <a:normAutofit/>
          </a:bodyPr>
          <a:lstStyle/>
          <a:p>
            <a:pPr algn="ctr"/>
            <a:endParaRPr lang="en-US" sz="2800"/>
          </a:p>
        </p:txBody>
      </p:sp>
      <p:pic>
        <p:nvPicPr>
          <p:cNvPr id="7" name="Grafik 6" descr="Feder mit einfarbiger Füllung">
            <a:extLst>
              <a:ext uri="{FF2B5EF4-FFF2-40B4-BE49-F238E27FC236}">
                <a16:creationId xmlns:a16="http://schemas.microsoft.com/office/drawing/2014/main" id="{5A0953BB-097A-4197-F18F-31305FBF7D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37094" y="691546"/>
            <a:ext cx="3514694" cy="3514694"/>
          </a:xfrm>
          <a:prstGeom prst="rect">
            <a:avLst/>
          </a:prstGeom>
        </p:spPr>
      </p:pic>
    </p:spTree>
    <p:extLst>
      <p:ext uri="{BB962C8B-B14F-4D97-AF65-F5344CB8AC3E}">
        <p14:creationId xmlns:p14="http://schemas.microsoft.com/office/powerpoint/2010/main" val="4130324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4ADD76-0675-0059-FA34-EA44B8184BE5}"/>
              </a:ext>
            </a:extLst>
          </p:cNvPr>
          <p:cNvSpPr>
            <a:spLocks noGrp="1"/>
          </p:cNvSpPr>
          <p:nvPr>
            <p:ph type="title"/>
          </p:nvPr>
        </p:nvSpPr>
        <p:spPr>
          <a:xfrm>
            <a:off x="685801" y="685800"/>
            <a:ext cx="6397155" cy="1151965"/>
          </a:xfrm>
        </p:spPr>
        <p:txBody>
          <a:bodyPr>
            <a:normAutofit/>
          </a:bodyPr>
          <a:lstStyle/>
          <a:p>
            <a:r>
              <a:rPr lang="de-DE" sz="3800"/>
              <a:t>Schreibspiele, Materialien, Inspirationen, Anfänge</a:t>
            </a:r>
          </a:p>
        </p:txBody>
      </p:sp>
      <p:sp>
        <p:nvSpPr>
          <p:cNvPr id="3" name="Inhaltsplatzhalter 2">
            <a:extLst>
              <a:ext uri="{FF2B5EF4-FFF2-40B4-BE49-F238E27FC236}">
                <a16:creationId xmlns:a16="http://schemas.microsoft.com/office/drawing/2014/main" id="{F2A0A024-2B76-E27C-FB79-64D8EDAB5C02}"/>
              </a:ext>
            </a:extLst>
          </p:cNvPr>
          <p:cNvSpPr>
            <a:spLocks noGrp="1"/>
          </p:cNvSpPr>
          <p:nvPr>
            <p:ph idx="1"/>
          </p:nvPr>
        </p:nvSpPr>
        <p:spPr>
          <a:xfrm>
            <a:off x="685800" y="2076423"/>
            <a:ext cx="6755860" cy="3288739"/>
          </a:xfrm>
        </p:spPr>
        <p:txBody>
          <a:bodyPr anchor="t">
            <a:normAutofit/>
          </a:bodyPr>
          <a:lstStyle/>
          <a:p>
            <a:pPr>
              <a:lnSpc>
                <a:spcPct val="110000"/>
              </a:lnSpc>
            </a:pPr>
            <a:r>
              <a:rPr lang="de-DE" sz="1900" dirty="0">
                <a:hlinkClick r:id="rId3"/>
              </a:rPr>
              <a:t>https://wortsport.org/wortsport.html</a:t>
            </a:r>
            <a:endParaRPr lang="de-DE" sz="1900" dirty="0"/>
          </a:p>
          <a:p>
            <a:pPr>
              <a:lnSpc>
                <a:spcPct val="110000"/>
              </a:lnSpc>
            </a:pPr>
            <a:r>
              <a:rPr lang="de-DE" sz="1900" dirty="0">
                <a:hlinkClick r:id="rId4"/>
              </a:rPr>
              <a:t>https://boredhumans.com/writing_prompts.php</a:t>
            </a:r>
            <a:endParaRPr lang="de-DE" sz="1900" dirty="0"/>
          </a:p>
          <a:p>
            <a:pPr>
              <a:lnSpc>
                <a:spcPct val="110000"/>
              </a:lnSpc>
            </a:pPr>
            <a:r>
              <a:rPr lang="de-DE" sz="1900" dirty="0">
                <a:hlinkClick r:id="rId5"/>
              </a:rPr>
              <a:t>https://boredhumans.com/poetry_generator.php</a:t>
            </a:r>
            <a:endParaRPr lang="de-DE" sz="1900" dirty="0"/>
          </a:p>
          <a:p>
            <a:pPr>
              <a:lnSpc>
                <a:spcPct val="110000"/>
              </a:lnSpc>
            </a:pPr>
            <a:r>
              <a:rPr lang="de-DE" sz="1900" dirty="0">
                <a:hlinkClick r:id="rId6"/>
              </a:rPr>
              <a:t>https://www.uni-hildesheim.de/kulturpraxis/schreibspiel/</a:t>
            </a:r>
            <a:endParaRPr lang="de-DE" sz="1900" dirty="0"/>
          </a:p>
          <a:p>
            <a:pPr>
              <a:lnSpc>
                <a:spcPct val="110000"/>
              </a:lnSpc>
            </a:pPr>
            <a:r>
              <a:rPr lang="de-DE" sz="1900" dirty="0">
                <a:hlinkClick r:id="rId7"/>
              </a:rPr>
              <a:t>https://davebirss.com/storydice/9dice.html</a:t>
            </a:r>
            <a:endParaRPr lang="de-DE" sz="1900" dirty="0"/>
          </a:p>
          <a:p>
            <a:pPr>
              <a:lnSpc>
                <a:spcPct val="110000"/>
              </a:lnSpc>
            </a:pPr>
            <a:r>
              <a:rPr lang="de-DE" sz="1900" dirty="0">
                <a:hlinkClick r:id="rId8"/>
              </a:rPr>
              <a:t>https://www.lustigesrollenspiel.de/storyconstructor/</a:t>
            </a:r>
            <a:endParaRPr lang="de-DE" sz="1900" dirty="0"/>
          </a:p>
          <a:p>
            <a:pPr>
              <a:lnSpc>
                <a:spcPct val="110000"/>
              </a:lnSpc>
            </a:pPr>
            <a:endParaRPr lang="de-DE" sz="1900" dirty="0"/>
          </a:p>
          <a:p>
            <a:pPr>
              <a:lnSpc>
                <a:spcPct val="110000"/>
              </a:lnSpc>
            </a:pPr>
            <a:endParaRPr lang="de-DE" sz="1900" dirty="0"/>
          </a:p>
          <a:p>
            <a:pPr>
              <a:lnSpc>
                <a:spcPct val="110000"/>
              </a:lnSpc>
            </a:pPr>
            <a:endParaRPr lang="de-DE" sz="1900" dirty="0"/>
          </a:p>
          <a:p>
            <a:pPr>
              <a:lnSpc>
                <a:spcPct val="110000"/>
              </a:lnSpc>
            </a:pPr>
            <a:endParaRPr lang="de-DE" sz="1900" dirty="0"/>
          </a:p>
        </p:txBody>
      </p:sp>
      <p:pic>
        <p:nvPicPr>
          <p:cNvPr id="13" name="Grafik 12" descr="Ein Bild, das Clipart, Cartoon, Design, Darstellung enthält.&#10;&#10;Automatisch generierte Beschreibung">
            <a:extLst>
              <a:ext uri="{FF2B5EF4-FFF2-40B4-BE49-F238E27FC236}">
                <a16:creationId xmlns:a16="http://schemas.microsoft.com/office/drawing/2014/main" id="{6977354D-A3ED-0275-C33B-F5CA50C5DF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29921" y="493566"/>
            <a:ext cx="3674678" cy="4564817"/>
          </a:xfrm>
          <a:prstGeom prst="rect">
            <a:avLst/>
          </a:prstGeom>
          <a:ln w="57150" cmpd="thinThick">
            <a:solidFill>
              <a:schemeClr val="bg1">
                <a:lumMod val="50000"/>
              </a:schemeClr>
            </a:solidFill>
            <a:miter lim="800000"/>
          </a:ln>
        </p:spPr>
      </p:pic>
      <p:sp>
        <p:nvSpPr>
          <p:cNvPr id="5" name="Fußzeilenplatzhalter 4">
            <a:extLst>
              <a:ext uri="{FF2B5EF4-FFF2-40B4-BE49-F238E27FC236}">
                <a16:creationId xmlns:a16="http://schemas.microsoft.com/office/drawing/2014/main" id="{F0CE0CD6-B9DC-49CC-C1C3-AE1FE80305FC}"/>
              </a:ext>
            </a:extLst>
          </p:cNvPr>
          <p:cNvSpPr>
            <a:spLocks noGrp="1"/>
          </p:cNvSpPr>
          <p:nvPr>
            <p:ph type="ftr" sz="quarter" idx="11"/>
          </p:nvPr>
        </p:nvSpPr>
        <p:spPr>
          <a:xfrm>
            <a:off x="685801" y="5757334"/>
            <a:ext cx="5499719" cy="498470"/>
          </a:xfrm>
        </p:spPr>
        <p:txBody>
          <a:bodyPr/>
          <a:lstStyle/>
          <a:p>
            <a:r>
              <a:rPr lang="de-DE" sz="1200" dirty="0">
                <a:solidFill>
                  <a:schemeClr val="bg1"/>
                </a:solidFill>
              </a:rPr>
              <a:t>Ruben W. Franz - PKC Freudental 2024 - Aufstehen gegen Antisemitismus</a:t>
            </a:r>
          </a:p>
        </p:txBody>
      </p:sp>
    </p:spTree>
    <p:extLst>
      <p:ext uri="{BB962C8B-B14F-4D97-AF65-F5344CB8AC3E}">
        <p14:creationId xmlns:p14="http://schemas.microsoft.com/office/powerpoint/2010/main" val="3711802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7" name="Grafik 16" descr="Ein Bild, das Raum, Stern, Schwarzweiß, Astronomie enthält.&#10;&#10;Automatisch generierte Beschreibung">
            <a:extLst>
              <a:ext uri="{FF2B5EF4-FFF2-40B4-BE49-F238E27FC236}">
                <a16:creationId xmlns:a16="http://schemas.microsoft.com/office/drawing/2014/main" id="{3E0141A8-C87B-4A63-4646-51E7330041F2}"/>
              </a:ext>
            </a:extLst>
          </p:cNvPr>
          <p:cNvPicPr>
            <a:picLocks noGrp="1" noRot="1" noChangeAspect="1" noMove="1" noResize="1" noEditPoints="1" noAdjustHandles="1" noChangeArrowheads="1" noChangeShapeType="1" noCrop="1"/>
          </p:cNvPicPr>
          <p:nvPr/>
        </p:nvPicPr>
        <p:blipFill rotWithShape="1">
          <a:blip r:embed="rId3">
            <a:alphaModFix amt="43000"/>
            <a:extLst>
              <a:ext uri="{28A0092B-C50C-407E-A947-70E740481C1C}">
                <a14:useLocalDpi xmlns:a14="http://schemas.microsoft.com/office/drawing/2010/main" val="0"/>
              </a:ext>
            </a:extLst>
          </a:blip>
          <a:srcRect t="27816" b="17571"/>
          <a:stretch/>
        </p:blipFill>
        <p:spPr>
          <a:xfrm>
            <a:off x="20" y="10"/>
            <a:ext cx="11734780" cy="6408728"/>
          </a:xfrm>
          <a:prstGeom prst="rect">
            <a:avLst/>
          </a:prstGeom>
          <a:ln>
            <a:noFill/>
          </a:ln>
        </p:spPr>
      </p:pic>
      <p:sp>
        <p:nvSpPr>
          <p:cNvPr id="2" name="Titel 1">
            <a:extLst>
              <a:ext uri="{FF2B5EF4-FFF2-40B4-BE49-F238E27FC236}">
                <a16:creationId xmlns:a16="http://schemas.microsoft.com/office/drawing/2014/main" id="{DD8EB53F-FCA1-580A-FC13-FF250FC7A80F}"/>
              </a:ext>
            </a:extLst>
          </p:cNvPr>
          <p:cNvSpPr>
            <a:spLocks noGrp="1"/>
          </p:cNvSpPr>
          <p:nvPr>
            <p:ph type="title"/>
          </p:nvPr>
        </p:nvSpPr>
        <p:spPr/>
        <p:txBody>
          <a:bodyPr>
            <a:normAutofit/>
          </a:bodyPr>
          <a:lstStyle/>
          <a:p>
            <a:r>
              <a:rPr lang="de-DE" dirty="0"/>
              <a:t>AI und ihre Anwendungsbereiche</a:t>
            </a:r>
          </a:p>
        </p:txBody>
      </p:sp>
      <p:sp>
        <p:nvSpPr>
          <p:cNvPr id="3" name="Inhaltsplatzhalter 2">
            <a:extLst>
              <a:ext uri="{FF2B5EF4-FFF2-40B4-BE49-F238E27FC236}">
                <a16:creationId xmlns:a16="http://schemas.microsoft.com/office/drawing/2014/main" id="{255EFC22-985F-72C2-2579-9083C819A771}"/>
              </a:ext>
            </a:extLst>
          </p:cNvPr>
          <p:cNvSpPr>
            <a:spLocks noGrp="1"/>
          </p:cNvSpPr>
          <p:nvPr>
            <p:ph idx="1"/>
          </p:nvPr>
        </p:nvSpPr>
        <p:spPr>
          <a:xfrm>
            <a:off x="609889" y="2939877"/>
            <a:ext cx="5274353" cy="1984063"/>
          </a:xfrm>
        </p:spPr>
        <p:txBody>
          <a:bodyPr>
            <a:normAutofit/>
          </a:bodyPr>
          <a:lstStyle/>
          <a:p>
            <a:pPr marL="0" indent="0">
              <a:lnSpc>
                <a:spcPct val="110000"/>
              </a:lnSpc>
              <a:spcBef>
                <a:spcPts val="0"/>
              </a:spcBef>
              <a:buNone/>
            </a:pPr>
            <a:r>
              <a:rPr lang="en-US" dirty="0"/>
              <a:t>In a world where </a:t>
            </a:r>
            <a:r>
              <a:rPr lang="en-US" dirty="0">
                <a:solidFill>
                  <a:schemeClr val="bg1">
                    <a:lumMod val="85000"/>
                  </a:schemeClr>
                </a:solidFill>
              </a:rPr>
              <a:t>hatred</a:t>
            </a:r>
            <a:r>
              <a:rPr lang="en-US" baseline="30000" dirty="0">
                <a:solidFill>
                  <a:schemeClr val="accent1"/>
                </a:solidFill>
              </a:rPr>
              <a:t>1 </a:t>
            </a:r>
            <a:r>
              <a:rPr lang="en-US" dirty="0"/>
              <a:t>roams free,</a:t>
            </a:r>
            <a:br>
              <a:rPr lang="en-US" dirty="0"/>
            </a:br>
            <a:r>
              <a:rPr lang="en-US" dirty="0"/>
              <a:t>Where shadows of </a:t>
            </a:r>
            <a:r>
              <a:rPr lang="en-US" dirty="0">
                <a:solidFill>
                  <a:schemeClr val="bg1">
                    <a:lumMod val="85000"/>
                  </a:schemeClr>
                </a:solidFill>
              </a:rPr>
              <a:t>prejudice</a:t>
            </a:r>
            <a:r>
              <a:rPr lang="en-US" baseline="30000" dirty="0">
                <a:solidFill>
                  <a:schemeClr val="accent1"/>
                </a:solidFill>
              </a:rPr>
              <a:t>2 </a:t>
            </a:r>
            <a:r>
              <a:rPr lang="en-US" dirty="0"/>
              <a:t>linger,</a:t>
            </a:r>
            <a:br>
              <a:rPr lang="en-US" dirty="0"/>
            </a:br>
            <a:r>
              <a:rPr lang="en-US" dirty="0"/>
              <a:t>We must stand up, united as one,</a:t>
            </a:r>
            <a:br>
              <a:rPr lang="en-US" dirty="0"/>
            </a:br>
            <a:r>
              <a:rPr lang="en-US" dirty="0"/>
              <a:t>Against the darkness that aims to </a:t>
            </a:r>
            <a:r>
              <a:rPr lang="en-US" dirty="0">
                <a:solidFill>
                  <a:schemeClr val="bg1">
                    <a:lumMod val="85000"/>
                  </a:schemeClr>
                </a:solidFill>
              </a:rPr>
              <a:t>trigger</a:t>
            </a:r>
            <a:r>
              <a:rPr lang="en-US" baseline="30000" dirty="0">
                <a:solidFill>
                  <a:schemeClr val="accent1"/>
                </a:solidFill>
              </a:rPr>
              <a:t>3</a:t>
            </a:r>
            <a:r>
              <a:rPr lang="en-US" dirty="0"/>
              <a:t>.</a:t>
            </a:r>
            <a:endParaRPr lang="en-US" sz="1050" dirty="0"/>
          </a:p>
        </p:txBody>
      </p:sp>
      <p:sp>
        <p:nvSpPr>
          <p:cNvPr id="5" name="Textfeld 4">
            <a:extLst>
              <a:ext uri="{FF2B5EF4-FFF2-40B4-BE49-F238E27FC236}">
                <a16:creationId xmlns:a16="http://schemas.microsoft.com/office/drawing/2014/main" id="{BE151A24-D090-F9C3-B787-A1DCCA269842}"/>
              </a:ext>
            </a:extLst>
          </p:cNvPr>
          <p:cNvSpPr txBox="1"/>
          <p:nvPr/>
        </p:nvSpPr>
        <p:spPr>
          <a:xfrm>
            <a:off x="5884242" y="5868262"/>
            <a:ext cx="5621957" cy="276614"/>
          </a:xfrm>
          <a:prstGeom prst="rect">
            <a:avLst/>
          </a:prstGeom>
          <a:noFill/>
        </p:spPr>
        <p:txBody>
          <a:bodyPr wrap="square">
            <a:spAutoFit/>
          </a:bodyPr>
          <a:lstStyle/>
          <a:p>
            <a:pPr>
              <a:lnSpc>
                <a:spcPct val="110000"/>
              </a:lnSpc>
            </a:pPr>
            <a:r>
              <a:rPr lang="de-DE" sz="1200" dirty="0">
                <a:solidFill>
                  <a:schemeClr val="bg1"/>
                </a:solidFill>
                <a:hlinkClick r:id="rId4">
                  <a:extLst>
                    <a:ext uri="{A12FA001-AC4F-418D-AE19-62706E023703}">
                      <ahyp:hlinkClr xmlns:ahyp="http://schemas.microsoft.com/office/drawing/2018/hyperlinkcolor" val="tx"/>
                    </a:ext>
                  </a:extLst>
                </a:hlinkClick>
              </a:rPr>
              <a:t>https://boredhumans.com/poetry_generator.php</a:t>
            </a:r>
            <a:r>
              <a:rPr lang="en-US" sz="1200" dirty="0">
                <a:solidFill>
                  <a:schemeClr val="bg1"/>
                </a:solidFill>
              </a:rPr>
              <a:t> (“stand up against antisemitism”)</a:t>
            </a:r>
            <a:endParaRPr lang="de-DE" sz="1200" dirty="0">
              <a:solidFill>
                <a:schemeClr val="bg1"/>
              </a:solidFill>
            </a:endParaRPr>
          </a:p>
        </p:txBody>
      </p:sp>
      <p:sp>
        <p:nvSpPr>
          <p:cNvPr id="12" name="Inhaltsplatzhalter 2">
            <a:extLst>
              <a:ext uri="{FF2B5EF4-FFF2-40B4-BE49-F238E27FC236}">
                <a16:creationId xmlns:a16="http://schemas.microsoft.com/office/drawing/2014/main" id="{DE182221-B919-9E55-86D8-FDEA14A48D36}"/>
              </a:ext>
            </a:extLst>
          </p:cNvPr>
          <p:cNvSpPr txBox="1">
            <a:spLocks/>
          </p:cNvSpPr>
          <p:nvPr/>
        </p:nvSpPr>
        <p:spPr>
          <a:xfrm>
            <a:off x="6096000" y="2939877"/>
            <a:ext cx="5486111" cy="1984063"/>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en-US" sz="2000" dirty="0"/>
              <a:t>ANTISEMITISM, A POISON IN THE VEINS OF HUMANITY,</a:t>
            </a:r>
            <a:br>
              <a:rPr lang="en-US" sz="2000" dirty="0"/>
            </a:br>
            <a:r>
              <a:rPr lang="en-US" sz="2000" dirty="0"/>
              <a:t>ATTEMPTS TO DIVIDE AND CONQUER, TO SOW FEAR.</a:t>
            </a:r>
            <a:br>
              <a:rPr lang="en-US" sz="2000" dirty="0"/>
            </a:br>
            <a:r>
              <a:rPr lang="en-US" sz="2000" dirty="0"/>
              <a:t>BUT WE, THE WARRIORS OF LOVE AND EMPATHY,</a:t>
            </a:r>
            <a:br>
              <a:rPr lang="en-US" sz="2000" dirty="0"/>
            </a:br>
            <a:r>
              <a:rPr lang="en-US" sz="2000" dirty="0"/>
              <a:t>RAISE OUR VOICES, OUR MESSAGE CLEAR.</a:t>
            </a:r>
            <a:endParaRPr lang="de-DE" sz="2000" dirty="0"/>
          </a:p>
        </p:txBody>
      </p:sp>
      <p:sp>
        <p:nvSpPr>
          <p:cNvPr id="6" name="Fußzeilenplatzhalter 4">
            <a:extLst>
              <a:ext uri="{FF2B5EF4-FFF2-40B4-BE49-F238E27FC236}">
                <a16:creationId xmlns:a16="http://schemas.microsoft.com/office/drawing/2014/main" id="{61C2E3F9-57A8-1EB2-9C09-23E0083C34EA}"/>
              </a:ext>
            </a:extLst>
          </p:cNvPr>
          <p:cNvSpPr>
            <a:spLocks noGrp="1"/>
          </p:cNvSpPr>
          <p:nvPr>
            <p:ph type="ftr" sz="quarter" idx="11"/>
          </p:nvPr>
        </p:nvSpPr>
        <p:spPr>
          <a:xfrm>
            <a:off x="685801" y="5757334"/>
            <a:ext cx="5499719" cy="498470"/>
          </a:xfrm>
        </p:spPr>
        <p:txBody>
          <a:bodyPr/>
          <a:lstStyle/>
          <a:p>
            <a:r>
              <a:rPr lang="de-DE" sz="1200" dirty="0">
                <a:solidFill>
                  <a:schemeClr val="bg1"/>
                </a:solidFill>
              </a:rPr>
              <a:t>Ruben W. Franz - PKC Freudental 2024 - Aufstehen gegen Antisemitismus</a:t>
            </a:r>
          </a:p>
        </p:txBody>
      </p:sp>
      <p:cxnSp>
        <p:nvCxnSpPr>
          <p:cNvPr id="7" name="Gerader Verbinder 6">
            <a:extLst>
              <a:ext uri="{FF2B5EF4-FFF2-40B4-BE49-F238E27FC236}">
                <a16:creationId xmlns:a16="http://schemas.microsoft.com/office/drawing/2014/main" id="{84D4C5F6-0553-7138-B6B5-388DB198007F}"/>
              </a:ext>
            </a:extLst>
          </p:cNvPr>
          <p:cNvCxnSpPr>
            <a:cxnSpLocks/>
          </p:cNvCxnSpPr>
          <p:nvPr/>
        </p:nvCxnSpPr>
        <p:spPr>
          <a:xfrm>
            <a:off x="609889" y="4758813"/>
            <a:ext cx="1081017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9E1079B5-F98A-A00D-4855-676688ACDA6E}"/>
              </a:ext>
            </a:extLst>
          </p:cNvPr>
          <p:cNvSpPr txBox="1"/>
          <p:nvPr/>
        </p:nvSpPr>
        <p:spPr>
          <a:xfrm>
            <a:off x="609889" y="4842103"/>
            <a:ext cx="6137412" cy="400110"/>
          </a:xfrm>
          <a:prstGeom prst="rect">
            <a:avLst/>
          </a:prstGeom>
          <a:noFill/>
        </p:spPr>
        <p:txBody>
          <a:bodyPr wrap="square">
            <a:spAutoFit/>
          </a:bodyPr>
          <a:lstStyle/>
          <a:p>
            <a:r>
              <a:rPr lang="en-US" sz="2000" baseline="30000" dirty="0">
                <a:solidFill>
                  <a:schemeClr val="accent1"/>
                </a:solidFill>
              </a:rPr>
              <a:t>1 </a:t>
            </a:r>
            <a:r>
              <a:rPr lang="en-US" sz="2000" baseline="30000" dirty="0">
                <a:solidFill>
                  <a:schemeClr val="bg1">
                    <a:lumMod val="85000"/>
                  </a:schemeClr>
                </a:solidFill>
              </a:rPr>
              <a:t>Hass     </a:t>
            </a:r>
            <a:r>
              <a:rPr lang="en-US" sz="2000" baseline="30000" dirty="0">
                <a:solidFill>
                  <a:schemeClr val="accent1"/>
                </a:solidFill>
              </a:rPr>
              <a:t>2</a:t>
            </a:r>
            <a:r>
              <a:rPr lang="en-US" sz="2000" baseline="30000" dirty="0">
                <a:solidFill>
                  <a:schemeClr val="bg1">
                    <a:lumMod val="85000"/>
                  </a:schemeClr>
                </a:solidFill>
              </a:rPr>
              <a:t> </a:t>
            </a:r>
            <a:r>
              <a:rPr lang="en-US" sz="2000" baseline="30000" dirty="0" err="1">
                <a:solidFill>
                  <a:schemeClr val="bg1">
                    <a:lumMod val="85000"/>
                  </a:schemeClr>
                </a:solidFill>
              </a:rPr>
              <a:t>Vorurteil</a:t>
            </a:r>
            <a:r>
              <a:rPr lang="en-US" sz="2000" baseline="30000" dirty="0">
                <a:solidFill>
                  <a:schemeClr val="bg1">
                    <a:lumMod val="85000"/>
                  </a:schemeClr>
                </a:solidFill>
              </a:rPr>
              <a:t>     </a:t>
            </a:r>
            <a:r>
              <a:rPr lang="en-US" sz="2000" baseline="30000" dirty="0">
                <a:solidFill>
                  <a:schemeClr val="accent1"/>
                </a:solidFill>
              </a:rPr>
              <a:t>3 </a:t>
            </a:r>
            <a:r>
              <a:rPr lang="en-US" sz="2000" baseline="30000" dirty="0" err="1">
                <a:solidFill>
                  <a:schemeClr val="bg1">
                    <a:lumMod val="85000"/>
                  </a:schemeClr>
                </a:solidFill>
              </a:rPr>
              <a:t>hier</a:t>
            </a:r>
            <a:r>
              <a:rPr lang="en-US" sz="2000" baseline="30000" dirty="0">
                <a:solidFill>
                  <a:schemeClr val="bg1">
                    <a:lumMod val="85000"/>
                  </a:schemeClr>
                </a:solidFill>
              </a:rPr>
              <a:t> </a:t>
            </a:r>
            <a:r>
              <a:rPr lang="en-US" sz="2000" baseline="30000" dirty="0" err="1">
                <a:solidFill>
                  <a:schemeClr val="bg1">
                    <a:lumMod val="85000"/>
                  </a:schemeClr>
                </a:solidFill>
              </a:rPr>
              <a:t>im</a:t>
            </a:r>
            <a:r>
              <a:rPr lang="en-US" sz="2000" baseline="30000" dirty="0">
                <a:solidFill>
                  <a:schemeClr val="bg1">
                    <a:lumMod val="85000"/>
                  </a:schemeClr>
                </a:solidFill>
              </a:rPr>
              <a:t> </a:t>
            </a:r>
            <a:r>
              <a:rPr lang="en-US" sz="2000" baseline="30000" dirty="0" err="1">
                <a:solidFill>
                  <a:schemeClr val="bg1">
                    <a:lumMod val="85000"/>
                  </a:schemeClr>
                </a:solidFill>
              </a:rPr>
              <a:t>Sinne</a:t>
            </a:r>
            <a:r>
              <a:rPr lang="en-US" sz="2000" baseline="30000" dirty="0">
                <a:solidFill>
                  <a:schemeClr val="bg1">
                    <a:lumMod val="85000"/>
                  </a:schemeClr>
                </a:solidFill>
              </a:rPr>
              <a:t> von “</a:t>
            </a:r>
            <a:r>
              <a:rPr lang="en-US" sz="2000" baseline="30000" dirty="0" err="1">
                <a:solidFill>
                  <a:schemeClr val="bg1">
                    <a:lumMod val="85000"/>
                  </a:schemeClr>
                </a:solidFill>
              </a:rPr>
              <a:t>provozieren</a:t>
            </a:r>
            <a:r>
              <a:rPr lang="en-US" sz="2000" baseline="30000" dirty="0">
                <a:solidFill>
                  <a:schemeClr val="bg1">
                    <a:lumMod val="85000"/>
                  </a:schemeClr>
                </a:solidFill>
              </a:rPr>
              <a:t>”</a:t>
            </a:r>
            <a:r>
              <a:rPr lang="en-US" sz="2000" baseline="30000" dirty="0">
                <a:solidFill>
                  <a:schemeClr val="accent1"/>
                </a:solidFill>
              </a:rPr>
              <a:t>	 </a:t>
            </a:r>
            <a:endParaRPr lang="de-DE" sz="2000" dirty="0">
              <a:solidFill>
                <a:schemeClr val="accent1"/>
              </a:solidFill>
            </a:endParaRPr>
          </a:p>
        </p:txBody>
      </p:sp>
    </p:spTree>
    <p:extLst>
      <p:ext uri="{BB962C8B-B14F-4D97-AF65-F5344CB8AC3E}">
        <p14:creationId xmlns:p14="http://schemas.microsoft.com/office/powerpoint/2010/main" val="797978133"/>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descr="Ein Bild, das Raum, Stern, Schwarzweiß, Astronomie enthält.&#10;&#10;Automatisch generierte Beschreibung">
            <a:extLst>
              <a:ext uri="{FF2B5EF4-FFF2-40B4-BE49-F238E27FC236}">
                <a16:creationId xmlns:a16="http://schemas.microsoft.com/office/drawing/2014/main" id="{3E0141A8-C87B-4A63-4646-51E7330041F2}"/>
              </a:ext>
            </a:extLst>
          </p:cNvPr>
          <p:cNvPicPr>
            <a:picLocks noGrp="1" noRot="1" noChangeAspect="1" noMove="1" noResize="1" noEditPoints="1" noAdjustHandles="1" noChangeArrowheads="1" noChangeShapeType="1" noCrop="1"/>
          </p:cNvPicPr>
          <p:nvPr/>
        </p:nvPicPr>
        <p:blipFill rotWithShape="1">
          <a:blip r:embed="rId2">
            <a:alphaModFix amt="43000"/>
            <a:extLst>
              <a:ext uri="{28A0092B-C50C-407E-A947-70E740481C1C}">
                <a14:useLocalDpi xmlns:a14="http://schemas.microsoft.com/office/drawing/2010/main" val="0"/>
              </a:ext>
            </a:extLst>
          </a:blip>
          <a:srcRect t="27816" b="17571"/>
          <a:stretch/>
        </p:blipFill>
        <p:spPr>
          <a:xfrm>
            <a:off x="20" y="10"/>
            <a:ext cx="11734780" cy="6408728"/>
          </a:xfrm>
          <a:prstGeom prst="rect">
            <a:avLst/>
          </a:prstGeom>
          <a:ln>
            <a:noFill/>
          </a:ln>
        </p:spPr>
      </p:pic>
      <p:sp>
        <p:nvSpPr>
          <p:cNvPr id="2" name="Titel 1">
            <a:extLst>
              <a:ext uri="{FF2B5EF4-FFF2-40B4-BE49-F238E27FC236}">
                <a16:creationId xmlns:a16="http://schemas.microsoft.com/office/drawing/2014/main" id="{DD8EB53F-FCA1-580A-FC13-FF250FC7A80F}"/>
              </a:ext>
            </a:extLst>
          </p:cNvPr>
          <p:cNvSpPr>
            <a:spLocks noGrp="1"/>
          </p:cNvSpPr>
          <p:nvPr>
            <p:ph type="title"/>
          </p:nvPr>
        </p:nvSpPr>
        <p:spPr>
          <a:xfrm>
            <a:off x="685801" y="685800"/>
            <a:ext cx="10396882" cy="1151965"/>
          </a:xfrm>
        </p:spPr>
        <p:txBody>
          <a:bodyPr>
            <a:normAutofit/>
          </a:bodyPr>
          <a:lstStyle/>
          <a:p>
            <a:r>
              <a:rPr lang="de-DE" dirty="0"/>
              <a:t>AI und ihre Anwendungsbereiche</a:t>
            </a:r>
          </a:p>
        </p:txBody>
      </p:sp>
      <p:sp>
        <p:nvSpPr>
          <p:cNvPr id="8" name="Inhaltsplatzhalter 2">
            <a:extLst>
              <a:ext uri="{FF2B5EF4-FFF2-40B4-BE49-F238E27FC236}">
                <a16:creationId xmlns:a16="http://schemas.microsoft.com/office/drawing/2014/main" id="{08363F0E-2898-B336-2A26-59E3B86BEE68}"/>
              </a:ext>
            </a:extLst>
          </p:cNvPr>
          <p:cNvSpPr>
            <a:spLocks noGrp="1"/>
          </p:cNvSpPr>
          <p:nvPr>
            <p:ph idx="1"/>
          </p:nvPr>
        </p:nvSpPr>
        <p:spPr>
          <a:xfrm>
            <a:off x="609889" y="2939877"/>
            <a:ext cx="5274353" cy="1984063"/>
          </a:xfrm>
        </p:spPr>
        <p:txBody>
          <a:bodyPr>
            <a:normAutofit/>
          </a:bodyPr>
          <a:lstStyle/>
          <a:p>
            <a:pPr marL="0" indent="0">
              <a:lnSpc>
                <a:spcPct val="110000"/>
              </a:lnSpc>
              <a:spcBef>
                <a:spcPts val="0"/>
              </a:spcBef>
              <a:buNone/>
            </a:pPr>
            <a:r>
              <a:rPr lang="en-US" sz="2000" dirty="0"/>
              <a:t>WE REFUSE TO LET </a:t>
            </a:r>
            <a:r>
              <a:rPr lang="en-US" sz="2000" dirty="0">
                <a:solidFill>
                  <a:schemeClr val="bg1">
                    <a:lumMod val="85000"/>
                  </a:schemeClr>
                </a:solidFill>
              </a:rPr>
              <a:t>BIGOTRY</a:t>
            </a:r>
            <a:r>
              <a:rPr lang="en-US" sz="2000" baseline="30000" dirty="0">
                <a:solidFill>
                  <a:schemeClr val="accent1"/>
                </a:solidFill>
              </a:rPr>
              <a:t>4</a:t>
            </a:r>
            <a:r>
              <a:rPr lang="en-US" sz="2000" dirty="0"/>
              <a:t> WIN,</a:t>
            </a:r>
            <a:br>
              <a:rPr lang="en-US" sz="2000" dirty="0"/>
            </a:br>
            <a:r>
              <a:rPr lang="en-US" sz="2000" dirty="0"/>
              <a:t>TO LET IGNORANCE CLOUD OUR SIGHT.</a:t>
            </a:r>
            <a:br>
              <a:rPr lang="en-US" sz="2000" dirty="0"/>
            </a:br>
            <a:r>
              <a:rPr lang="en-US" sz="2000" dirty="0"/>
              <a:t>FOR IN THE HEARTS OF THE RIGHTEOUS,</a:t>
            </a:r>
            <a:br>
              <a:rPr lang="en-US" sz="2000" dirty="0"/>
            </a:br>
            <a:r>
              <a:rPr lang="en-US" sz="2000" dirty="0"/>
              <a:t>SHINES A </a:t>
            </a:r>
            <a:r>
              <a:rPr lang="en-US" sz="2000" dirty="0">
                <a:solidFill>
                  <a:schemeClr val="bg1">
                    <a:lumMod val="85000"/>
                  </a:schemeClr>
                </a:solidFill>
              </a:rPr>
              <a:t>BEACON</a:t>
            </a:r>
            <a:r>
              <a:rPr lang="en-US" sz="2000" baseline="30000" dirty="0">
                <a:solidFill>
                  <a:schemeClr val="accent1"/>
                </a:solidFill>
              </a:rPr>
              <a:t>5</a:t>
            </a:r>
            <a:r>
              <a:rPr lang="en-US" sz="2000" dirty="0"/>
              <a:t> OF UNWAVERING LIGHT</a:t>
            </a:r>
            <a:endParaRPr lang="en-US" sz="1050" dirty="0"/>
          </a:p>
        </p:txBody>
      </p:sp>
      <p:sp>
        <p:nvSpPr>
          <p:cNvPr id="10" name="Inhaltsplatzhalter 2">
            <a:extLst>
              <a:ext uri="{FF2B5EF4-FFF2-40B4-BE49-F238E27FC236}">
                <a16:creationId xmlns:a16="http://schemas.microsoft.com/office/drawing/2014/main" id="{FD885DB2-4F5F-7167-C5D7-C824F3145FA3}"/>
              </a:ext>
            </a:extLst>
          </p:cNvPr>
          <p:cNvSpPr txBox="1">
            <a:spLocks/>
          </p:cNvSpPr>
          <p:nvPr/>
        </p:nvSpPr>
        <p:spPr>
          <a:xfrm>
            <a:off x="6096000" y="2939877"/>
            <a:ext cx="5486111" cy="1984063"/>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en-US" sz="2000" dirty="0"/>
              <a:t>Together we stand, hand in hand,</a:t>
            </a:r>
            <a:br>
              <a:rPr lang="en-US" sz="2000" dirty="0"/>
            </a:br>
            <a:r>
              <a:rPr lang="en-US" sz="2000" dirty="0"/>
              <a:t>In solidarity, in strength so </a:t>
            </a:r>
            <a:r>
              <a:rPr lang="en-US" sz="2000" dirty="0">
                <a:solidFill>
                  <a:schemeClr val="bg1"/>
                </a:solidFill>
              </a:rPr>
              <a:t>bold</a:t>
            </a:r>
            <a:r>
              <a:rPr lang="en-US" sz="2000" baseline="30000" dirty="0">
                <a:solidFill>
                  <a:schemeClr val="accent1"/>
                </a:solidFill>
              </a:rPr>
              <a:t>6</a:t>
            </a:r>
            <a:r>
              <a:rPr lang="en-US" sz="2000" dirty="0"/>
              <a:t>.</a:t>
            </a:r>
            <a:br>
              <a:rPr lang="en-US" sz="2000" dirty="0"/>
            </a:br>
            <a:r>
              <a:rPr lang="en-US" sz="2000" dirty="0"/>
              <a:t>For in the battle against hate,</a:t>
            </a:r>
            <a:br>
              <a:rPr lang="en-US" sz="2000" dirty="0"/>
            </a:br>
            <a:r>
              <a:rPr lang="en-US" sz="2000" dirty="0"/>
              <a:t>Love will always be our </a:t>
            </a:r>
            <a:r>
              <a:rPr lang="en-US" sz="2000" dirty="0">
                <a:solidFill>
                  <a:schemeClr val="bg1">
                    <a:lumMod val="85000"/>
                  </a:schemeClr>
                </a:solidFill>
              </a:rPr>
              <a:t>stronghold</a:t>
            </a:r>
            <a:r>
              <a:rPr lang="en-US" baseline="30000" dirty="0">
                <a:solidFill>
                  <a:schemeClr val="accent1"/>
                </a:solidFill>
              </a:rPr>
              <a:t>7</a:t>
            </a:r>
            <a:endParaRPr lang="de-DE" sz="2000" baseline="30000" dirty="0">
              <a:solidFill>
                <a:schemeClr val="accent1"/>
              </a:solidFill>
            </a:endParaRPr>
          </a:p>
        </p:txBody>
      </p:sp>
      <p:sp>
        <p:nvSpPr>
          <p:cNvPr id="4" name="Textfeld 3">
            <a:extLst>
              <a:ext uri="{FF2B5EF4-FFF2-40B4-BE49-F238E27FC236}">
                <a16:creationId xmlns:a16="http://schemas.microsoft.com/office/drawing/2014/main" id="{9FD28B57-F1B8-9F76-6A74-CA8C521C7880}"/>
              </a:ext>
            </a:extLst>
          </p:cNvPr>
          <p:cNvSpPr txBox="1"/>
          <p:nvPr/>
        </p:nvSpPr>
        <p:spPr>
          <a:xfrm>
            <a:off x="5884242" y="5868262"/>
            <a:ext cx="5621957" cy="276614"/>
          </a:xfrm>
          <a:prstGeom prst="rect">
            <a:avLst/>
          </a:prstGeom>
          <a:noFill/>
        </p:spPr>
        <p:txBody>
          <a:bodyPr wrap="square">
            <a:spAutoFit/>
          </a:bodyPr>
          <a:lstStyle/>
          <a:p>
            <a:pPr>
              <a:lnSpc>
                <a:spcPct val="110000"/>
              </a:lnSpc>
            </a:pPr>
            <a:r>
              <a:rPr lang="de-DE" sz="1200" dirty="0">
                <a:solidFill>
                  <a:schemeClr val="bg1"/>
                </a:solidFill>
                <a:hlinkClick r:id="rId3">
                  <a:extLst>
                    <a:ext uri="{A12FA001-AC4F-418D-AE19-62706E023703}">
                      <ahyp:hlinkClr xmlns:ahyp="http://schemas.microsoft.com/office/drawing/2018/hyperlinkcolor" val="tx"/>
                    </a:ext>
                  </a:extLst>
                </a:hlinkClick>
              </a:rPr>
              <a:t>https://boredhumans.com/poetry_generator.php</a:t>
            </a:r>
            <a:r>
              <a:rPr lang="en-US" sz="1200" dirty="0">
                <a:solidFill>
                  <a:schemeClr val="bg1"/>
                </a:solidFill>
              </a:rPr>
              <a:t> (“stand up against antisemitism”)</a:t>
            </a:r>
            <a:endParaRPr lang="de-DE" sz="1200" dirty="0">
              <a:solidFill>
                <a:schemeClr val="bg1"/>
              </a:solidFill>
            </a:endParaRPr>
          </a:p>
        </p:txBody>
      </p:sp>
      <p:sp>
        <p:nvSpPr>
          <p:cNvPr id="6" name="Fußzeilenplatzhalter 4">
            <a:extLst>
              <a:ext uri="{FF2B5EF4-FFF2-40B4-BE49-F238E27FC236}">
                <a16:creationId xmlns:a16="http://schemas.microsoft.com/office/drawing/2014/main" id="{7D963C4C-C443-3618-5BA9-2EFF490BA1D4}"/>
              </a:ext>
            </a:extLst>
          </p:cNvPr>
          <p:cNvSpPr>
            <a:spLocks noGrp="1"/>
          </p:cNvSpPr>
          <p:nvPr>
            <p:ph type="ftr" sz="quarter" idx="11"/>
          </p:nvPr>
        </p:nvSpPr>
        <p:spPr>
          <a:xfrm>
            <a:off x="685801" y="5757334"/>
            <a:ext cx="5499719" cy="498470"/>
          </a:xfrm>
        </p:spPr>
        <p:txBody>
          <a:bodyPr/>
          <a:lstStyle/>
          <a:p>
            <a:r>
              <a:rPr lang="de-DE" sz="1200" dirty="0">
                <a:solidFill>
                  <a:schemeClr val="bg1"/>
                </a:solidFill>
              </a:rPr>
              <a:t>Ruben W. Franz - PKC Freudental 2024 - Aufstehen gegen Antisemitismus</a:t>
            </a:r>
          </a:p>
        </p:txBody>
      </p:sp>
      <p:cxnSp>
        <p:nvCxnSpPr>
          <p:cNvPr id="3" name="Gerader Verbinder 2">
            <a:extLst>
              <a:ext uri="{FF2B5EF4-FFF2-40B4-BE49-F238E27FC236}">
                <a16:creationId xmlns:a16="http://schemas.microsoft.com/office/drawing/2014/main" id="{DC08A17C-45D1-E4AB-B360-694B68D403EE}"/>
              </a:ext>
            </a:extLst>
          </p:cNvPr>
          <p:cNvCxnSpPr>
            <a:cxnSpLocks/>
          </p:cNvCxnSpPr>
          <p:nvPr/>
        </p:nvCxnSpPr>
        <p:spPr>
          <a:xfrm>
            <a:off x="609889" y="4758813"/>
            <a:ext cx="1081017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32F1B05A-E8C5-494E-9578-77237BCE18EE}"/>
              </a:ext>
            </a:extLst>
          </p:cNvPr>
          <p:cNvSpPr txBox="1"/>
          <p:nvPr/>
        </p:nvSpPr>
        <p:spPr>
          <a:xfrm>
            <a:off x="609888" y="4842103"/>
            <a:ext cx="7898007" cy="400110"/>
          </a:xfrm>
          <a:prstGeom prst="rect">
            <a:avLst/>
          </a:prstGeom>
          <a:noFill/>
        </p:spPr>
        <p:txBody>
          <a:bodyPr wrap="square">
            <a:spAutoFit/>
          </a:bodyPr>
          <a:lstStyle/>
          <a:p>
            <a:r>
              <a:rPr lang="en-US" sz="2000" baseline="30000" dirty="0">
                <a:solidFill>
                  <a:schemeClr val="accent1"/>
                </a:solidFill>
              </a:rPr>
              <a:t>4</a:t>
            </a:r>
            <a:r>
              <a:rPr lang="en-US" sz="2000" baseline="30000" dirty="0">
                <a:solidFill>
                  <a:schemeClr val="bg1">
                    <a:lumMod val="85000"/>
                  </a:schemeClr>
                </a:solidFill>
              </a:rPr>
              <a:t> </a:t>
            </a:r>
            <a:r>
              <a:rPr lang="en-US" sz="2000" baseline="30000" dirty="0" err="1">
                <a:solidFill>
                  <a:schemeClr val="bg1">
                    <a:lumMod val="85000"/>
                  </a:schemeClr>
                </a:solidFill>
              </a:rPr>
              <a:t>Bigotterie</a:t>
            </a:r>
            <a:r>
              <a:rPr lang="en-US" sz="2000" baseline="30000" dirty="0">
                <a:solidFill>
                  <a:schemeClr val="bg1">
                    <a:lumMod val="85000"/>
                  </a:schemeClr>
                </a:solidFill>
              </a:rPr>
              <a:t>/</a:t>
            </a:r>
            <a:r>
              <a:rPr lang="en-US" sz="2000" baseline="30000" dirty="0" err="1">
                <a:solidFill>
                  <a:schemeClr val="bg1">
                    <a:lumMod val="85000"/>
                  </a:schemeClr>
                </a:solidFill>
              </a:rPr>
              <a:t>Scheinheiligkeit</a:t>
            </a:r>
            <a:r>
              <a:rPr lang="en-US" sz="2000" baseline="30000" dirty="0">
                <a:solidFill>
                  <a:schemeClr val="bg1">
                    <a:lumMod val="85000"/>
                  </a:schemeClr>
                </a:solidFill>
              </a:rPr>
              <a:t>    </a:t>
            </a:r>
            <a:r>
              <a:rPr lang="en-US" sz="2000" baseline="30000" dirty="0">
                <a:solidFill>
                  <a:schemeClr val="accent1"/>
                </a:solidFill>
              </a:rPr>
              <a:t> 5 </a:t>
            </a:r>
            <a:r>
              <a:rPr lang="en-US" sz="2000" baseline="30000" dirty="0" err="1">
                <a:solidFill>
                  <a:schemeClr val="bg1">
                    <a:lumMod val="85000"/>
                  </a:schemeClr>
                </a:solidFill>
              </a:rPr>
              <a:t>Vorurteil</a:t>
            </a:r>
            <a:r>
              <a:rPr lang="en-US" sz="2000" baseline="30000" dirty="0">
                <a:solidFill>
                  <a:schemeClr val="bg1">
                    <a:lumMod val="85000"/>
                  </a:schemeClr>
                </a:solidFill>
              </a:rPr>
              <a:t>     </a:t>
            </a:r>
            <a:r>
              <a:rPr lang="en-US" sz="2000" baseline="30000" dirty="0">
                <a:solidFill>
                  <a:schemeClr val="accent1"/>
                </a:solidFill>
              </a:rPr>
              <a:t>6</a:t>
            </a:r>
            <a:r>
              <a:rPr lang="en-US" sz="2000" baseline="30000" dirty="0">
                <a:solidFill>
                  <a:schemeClr val="bg1">
                    <a:lumMod val="85000"/>
                  </a:schemeClr>
                </a:solidFill>
              </a:rPr>
              <a:t> </a:t>
            </a:r>
            <a:r>
              <a:rPr lang="en-US" sz="2000" baseline="30000" dirty="0" err="1">
                <a:solidFill>
                  <a:schemeClr val="bg1">
                    <a:lumMod val="85000"/>
                  </a:schemeClr>
                </a:solidFill>
              </a:rPr>
              <a:t>mutig</a:t>
            </a:r>
            <a:r>
              <a:rPr lang="en-US" sz="2000" baseline="30000" dirty="0">
                <a:solidFill>
                  <a:schemeClr val="bg1">
                    <a:lumMod val="85000"/>
                  </a:schemeClr>
                </a:solidFill>
              </a:rPr>
              <a:t>     </a:t>
            </a:r>
            <a:r>
              <a:rPr lang="en-US" sz="2000" baseline="30000" dirty="0">
                <a:solidFill>
                  <a:schemeClr val="accent1"/>
                </a:solidFill>
              </a:rPr>
              <a:t>7</a:t>
            </a:r>
            <a:r>
              <a:rPr lang="en-US" sz="2000" baseline="30000" dirty="0">
                <a:solidFill>
                  <a:schemeClr val="bg1">
                    <a:lumMod val="85000"/>
                  </a:schemeClr>
                </a:solidFill>
              </a:rPr>
              <a:t> </a:t>
            </a:r>
            <a:r>
              <a:rPr lang="en-US" sz="2000" baseline="30000" dirty="0" err="1">
                <a:solidFill>
                  <a:schemeClr val="bg1">
                    <a:lumMod val="85000"/>
                  </a:schemeClr>
                </a:solidFill>
              </a:rPr>
              <a:t>Festung</a:t>
            </a:r>
            <a:r>
              <a:rPr lang="en-US" sz="2000" baseline="30000" dirty="0">
                <a:solidFill>
                  <a:schemeClr val="bg1"/>
                </a:solidFill>
              </a:rPr>
              <a:t>	</a:t>
            </a:r>
            <a:r>
              <a:rPr lang="en-US" sz="2000" baseline="30000" dirty="0">
                <a:solidFill>
                  <a:schemeClr val="accent1"/>
                </a:solidFill>
              </a:rPr>
              <a:t> </a:t>
            </a:r>
            <a:endParaRPr lang="de-DE" sz="2000" dirty="0">
              <a:solidFill>
                <a:schemeClr val="accent1"/>
              </a:solidFill>
            </a:endParaRPr>
          </a:p>
        </p:txBody>
      </p:sp>
    </p:spTree>
    <p:extLst>
      <p:ext uri="{BB962C8B-B14F-4D97-AF65-F5344CB8AC3E}">
        <p14:creationId xmlns:p14="http://schemas.microsoft.com/office/powerpoint/2010/main" val="1576444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descr="Ein Bild, das Raum, Stern, Schwarzweiß, Astronomie enthält.&#10;&#10;Automatisch generierte Beschreibung">
            <a:extLst>
              <a:ext uri="{FF2B5EF4-FFF2-40B4-BE49-F238E27FC236}">
                <a16:creationId xmlns:a16="http://schemas.microsoft.com/office/drawing/2014/main" id="{3E0141A8-C87B-4A63-4646-51E7330041F2}"/>
              </a:ext>
            </a:extLst>
          </p:cNvPr>
          <p:cNvPicPr>
            <a:picLocks noGrp="1" noRot="1" noChangeAspect="1" noMove="1" noResize="1" noEditPoints="1" noAdjustHandles="1" noChangeArrowheads="1" noChangeShapeType="1" noCrop="1"/>
          </p:cNvPicPr>
          <p:nvPr/>
        </p:nvPicPr>
        <p:blipFill rotWithShape="1">
          <a:blip r:embed="rId2">
            <a:alphaModFix amt="43000"/>
            <a:extLst>
              <a:ext uri="{28A0092B-C50C-407E-A947-70E740481C1C}">
                <a14:useLocalDpi xmlns:a14="http://schemas.microsoft.com/office/drawing/2010/main" val="0"/>
              </a:ext>
            </a:extLst>
          </a:blip>
          <a:srcRect t="27816" b="17571"/>
          <a:stretch/>
        </p:blipFill>
        <p:spPr>
          <a:xfrm>
            <a:off x="20" y="10"/>
            <a:ext cx="11734780" cy="6408728"/>
          </a:xfrm>
          <a:prstGeom prst="rect">
            <a:avLst/>
          </a:prstGeom>
          <a:ln>
            <a:noFill/>
          </a:ln>
        </p:spPr>
      </p:pic>
      <p:sp>
        <p:nvSpPr>
          <p:cNvPr id="2" name="Titel 1">
            <a:extLst>
              <a:ext uri="{FF2B5EF4-FFF2-40B4-BE49-F238E27FC236}">
                <a16:creationId xmlns:a16="http://schemas.microsoft.com/office/drawing/2014/main" id="{DD8EB53F-FCA1-580A-FC13-FF250FC7A80F}"/>
              </a:ext>
            </a:extLst>
          </p:cNvPr>
          <p:cNvSpPr>
            <a:spLocks noGrp="1"/>
          </p:cNvSpPr>
          <p:nvPr>
            <p:ph type="title"/>
          </p:nvPr>
        </p:nvSpPr>
        <p:spPr>
          <a:xfrm>
            <a:off x="685801" y="685800"/>
            <a:ext cx="10396882" cy="1151965"/>
          </a:xfrm>
        </p:spPr>
        <p:txBody>
          <a:bodyPr>
            <a:normAutofit/>
          </a:bodyPr>
          <a:lstStyle/>
          <a:p>
            <a:r>
              <a:rPr lang="de-DE" dirty="0"/>
              <a:t>AI und ihre Anwendungsbereiche</a:t>
            </a:r>
          </a:p>
        </p:txBody>
      </p:sp>
      <p:sp>
        <p:nvSpPr>
          <p:cNvPr id="8" name="Inhaltsplatzhalter 2">
            <a:extLst>
              <a:ext uri="{FF2B5EF4-FFF2-40B4-BE49-F238E27FC236}">
                <a16:creationId xmlns:a16="http://schemas.microsoft.com/office/drawing/2014/main" id="{241F7F13-7ABB-DEA0-6FDC-CA07D6B6C53A}"/>
              </a:ext>
            </a:extLst>
          </p:cNvPr>
          <p:cNvSpPr>
            <a:spLocks noGrp="1"/>
          </p:cNvSpPr>
          <p:nvPr>
            <p:ph idx="1"/>
          </p:nvPr>
        </p:nvSpPr>
        <p:spPr>
          <a:xfrm>
            <a:off x="609889" y="2939877"/>
            <a:ext cx="5274353" cy="1984063"/>
          </a:xfrm>
        </p:spPr>
        <p:txBody>
          <a:bodyPr>
            <a:normAutofit/>
          </a:bodyPr>
          <a:lstStyle/>
          <a:p>
            <a:pPr marL="0" indent="0">
              <a:lnSpc>
                <a:spcPct val="110000"/>
              </a:lnSpc>
              <a:spcBef>
                <a:spcPts val="0"/>
              </a:spcBef>
              <a:buNone/>
            </a:pPr>
            <a:r>
              <a:rPr lang="en-US" sz="2000" dirty="0"/>
              <a:t>So let us rise, with courage </a:t>
            </a:r>
            <a:r>
              <a:rPr lang="en-US" sz="2000" dirty="0">
                <a:solidFill>
                  <a:schemeClr val="bg1">
                    <a:lumMod val="85000"/>
                  </a:schemeClr>
                </a:solidFill>
              </a:rPr>
              <a:t>ablaze</a:t>
            </a:r>
            <a:r>
              <a:rPr lang="en-US" baseline="30000" dirty="0">
                <a:solidFill>
                  <a:schemeClr val="accent1"/>
                </a:solidFill>
              </a:rPr>
              <a:t>8</a:t>
            </a:r>
            <a:r>
              <a:rPr lang="en-US" sz="2000" dirty="0"/>
              <a:t>,</a:t>
            </a:r>
            <a:br>
              <a:rPr lang="en-US" sz="2000" dirty="0"/>
            </a:br>
            <a:r>
              <a:rPr lang="en-US" sz="2000" dirty="0"/>
              <a:t>In the face of hatred's cruel prism.</a:t>
            </a:r>
            <a:br>
              <a:rPr lang="en-US" sz="2000" dirty="0"/>
            </a:br>
            <a:r>
              <a:rPr lang="en-US" sz="2000" dirty="0"/>
              <a:t>For in unity and understanding,</a:t>
            </a:r>
            <a:br>
              <a:rPr lang="en-US" sz="2000" dirty="0"/>
            </a:br>
            <a:r>
              <a:rPr lang="en-US" sz="2000" dirty="0"/>
              <a:t>We find the </a:t>
            </a:r>
            <a:r>
              <a:rPr lang="en-US" sz="2000" dirty="0">
                <a:solidFill>
                  <a:schemeClr val="bg1">
                    <a:lumMod val="85000"/>
                  </a:schemeClr>
                </a:solidFill>
              </a:rPr>
              <a:t>antidote</a:t>
            </a:r>
            <a:r>
              <a:rPr lang="en-US" baseline="30000" dirty="0">
                <a:solidFill>
                  <a:schemeClr val="accent1"/>
                </a:solidFill>
              </a:rPr>
              <a:t>9</a:t>
            </a:r>
            <a:r>
              <a:rPr lang="en-US" sz="2000" baseline="30000" dirty="0">
                <a:solidFill>
                  <a:schemeClr val="accent1"/>
                </a:solidFill>
              </a:rPr>
              <a:t> </a:t>
            </a:r>
            <a:r>
              <a:rPr lang="en-US" sz="2000" dirty="0"/>
              <a:t>to antisemitism.</a:t>
            </a:r>
            <a:endParaRPr lang="en-US" sz="1050" dirty="0"/>
          </a:p>
        </p:txBody>
      </p:sp>
      <p:sp>
        <p:nvSpPr>
          <p:cNvPr id="4" name="Textfeld 3">
            <a:extLst>
              <a:ext uri="{FF2B5EF4-FFF2-40B4-BE49-F238E27FC236}">
                <a16:creationId xmlns:a16="http://schemas.microsoft.com/office/drawing/2014/main" id="{68422BC6-41BD-926E-07CD-C80ECFD804CC}"/>
              </a:ext>
            </a:extLst>
          </p:cNvPr>
          <p:cNvSpPr txBox="1"/>
          <p:nvPr/>
        </p:nvSpPr>
        <p:spPr>
          <a:xfrm>
            <a:off x="5884242" y="5868262"/>
            <a:ext cx="5621957" cy="276614"/>
          </a:xfrm>
          <a:prstGeom prst="rect">
            <a:avLst/>
          </a:prstGeom>
          <a:noFill/>
        </p:spPr>
        <p:txBody>
          <a:bodyPr wrap="square">
            <a:spAutoFit/>
          </a:bodyPr>
          <a:lstStyle/>
          <a:p>
            <a:pPr>
              <a:lnSpc>
                <a:spcPct val="110000"/>
              </a:lnSpc>
            </a:pPr>
            <a:r>
              <a:rPr lang="de-DE" sz="1200" dirty="0">
                <a:solidFill>
                  <a:schemeClr val="bg1"/>
                </a:solidFill>
                <a:hlinkClick r:id="rId3">
                  <a:extLst>
                    <a:ext uri="{A12FA001-AC4F-418D-AE19-62706E023703}">
                      <ahyp:hlinkClr xmlns:ahyp="http://schemas.microsoft.com/office/drawing/2018/hyperlinkcolor" val="tx"/>
                    </a:ext>
                  </a:extLst>
                </a:hlinkClick>
              </a:rPr>
              <a:t>https://boredhumans.com/poetry_generator.php</a:t>
            </a:r>
            <a:r>
              <a:rPr lang="en-US" sz="1200" dirty="0">
                <a:solidFill>
                  <a:schemeClr val="bg1"/>
                </a:solidFill>
              </a:rPr>
              <a:t> (“stand up against antisemitism”)</a:t>
            </a:r>
            <a:endParaRPr lang="de-DE" sz="1200" dirty="0">
              <a:solidFill>
                <a:schemeClr val="bg1"/>
              </a:solidFill>
            </a:endParaRPr>
          </a:p>
        </p:txBody>
      </p:sp>
      <p:sp>
        <p:nvSpPr>
          <p:cNvPr id="6" name="Fußzeilenplatzhalter 4">
            <a:extLst>
              <a:ext uri="{FF2B5EF4-FFF2-40B4-BE49-F238E27FC236}">
                <a16:creationId xmlns:a16="http://schemas.microsoft.com/office/drawing/2014/main" id="{09502A27-0916-E8AD-ECD4-7B86182005A4}"/>
              </a:ext>
            </a:extLst>
          </p:cNvPr>
          <p:cNvSpPr>
            <a:spLocks noGrp="1"/>
          </p:cNvSpPr>
          <p:nvPr>
            <p:ph type="ftr" sz="quarter" idx="11"/>
          </p:nvPr>
        </p:nvSpPr>
        <p:spPr>
          <a:xfrm>
            <a:off x="685801" y="5757334"/>
            <a:ext cx="5499719" cy="498470"/>
          </a:xfrm>
        </p:spPr>
        <p:txBody>
          <a:bodyPr/>
          <a:lstStyle/>
          <a:p>
            <a:r>
              <a:rPr lang="de-DE" sz="1200" dirty="0">
                <a:solidFill>
                  <a:schemeClr val="bg1"/>
                </a:solidFill>
              </a:rPr>
              <a:t>Ruben W. Franz - PKC Freudental 2024 - Aufstehen gegen Antisemitismus</a:t>
            </a:r>
          </a:p>
        </p:txBody>
      </p:sp>
      <p:cxnSp>
        <p:nvCxnSpPr>
          <p:cNvPr id="3" name="Gerader Verbinder 2">
            <a:extLst>
              <a:ext uri="{FF2B5EF4-FFF2-40B4-BE49-F238E27FC236}">
                <a16:creationId xmlns:a16="http://schemas.microsoft.com/office/drawing/2014/main" id="{18D07A37-AE7A-4743-FD23-9C0C8D534389}"/>
              </a:ext>
            </a:extLst>
          </p:cNvPr>
          <p:cNvCxnSpPr>
            <a:cxnSpLocks/>
          </p:cNvCxnSpPr>
          <p:nvPr/>
        </p:nvCxnSpPr>
        <p:spPr>
          <a:xfrm>
            <a:off x="609889" y="4758813"/>
            <a:ext cx="1081017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672D0BCC-1388-6DBC-896B-DA79555F8AF7}"/>
              </a:ext>
            </a:extLst>
          </p:cNvPr>
          <p:cNvSpPr txBox="1"/>
          <p:nvPr/>
        </p:nvSpPr>
        <p:spPr>
          <a:xfrm>
            <a:off x="609889" y="4842103"/>
            <a:ext cx="6137412" cy="400110"/>
          </a:xfrm>
          <a:prstGeom prst="rect">
            <a:avLst/>
          </a:prstGeom>
          <a:noFill/>
        </p:spPr>
        <p:txBody>
          <a:bodyPr wrap="square">
            <a:spAutoFit/>
          </a:bodyPr>
          <a:lstStyle/>
          <a:p>
            <a:r>
              <a:rPr lang="en-US" sz="2000" baseline="30000" dirty="0">
                <a:solidFill>
                  <a:schemeClr val="accent1"/>
                </a:solidFill>
              </a:rPr>
              <a:t>8</a:t>
            </a:r>
            <a:r>
              <a:rPr lang="en-US" sz="2000" baseline="30000" dirty="0">
                <a:solidFill>
                  <a:schemeClr val="bg1">
                    <a:lumMod val="85000"/>
                  </a:schemeClr>
                </a:solidFill>
              </a:rPr>
              <a:t> </a:t>
            </a:r>
            <a:r>
              <a:rPr lang="en-US" sz="2000" baseline="30000" dirty="0" err="1">
                <a:solidFill>
                  <a:schemeClr val="bg1">
                    <a:lumMod val="85000"/>
                  </a:schemeClr>
                </a:solidFill>
              </a:rPr>
              <a:t>lodernd</a:t>
            </a:r>
            <a:r>
              <a:rPr lang="en-US" sz="2000" baseline="30000" dirty="0">
                <a:solidFill>
                  <a:schemeClr val="bg1">
                    <a:lumMod val="85000"/>
                  </a:schemeClr>
                </a:solidFill>
              </a:rPr>
              <a:t>/in </a:t>
            </a:r>
            <a:r>
              <a:rPr lang="en-US" sz="2000" baseline="30000" dirty="0" err="1">
                <a:solidFill>
                  <a:schemeClr val="bg1">
                    <a:lumMod val="85000"/>
                  </a:schemeClr>
                </a:solidFill>
              </a:rPr>
              <a:t>Flammen</a:t>
            </a:r>
            <a:r>
              <a:rPr lang="en-US" sz="2000" baseline="30000" dirty="0">
                <a:solidFill>
                  <a:schemeClr val="bg1">
                    <a:lumMod val="85000"/>
                  </a:schemeClr>
                </a:solidFill>
              </a:rPr>
              <a:t>    </a:t>
            </a:r>
            <a:r>
              <a:rPr lang="en-US" sz="2000" baseline="30000" dirty="0">
                <a:solidFill>
                  <a:schemeClr val="accent1"/>
                </a:solidFill>
              </a:rPr>
              <a:t> 9 </a:t>
            </a:r>
            <a:r>
              <a:rPr lang="en-US" sz="2000" baseline="30000" dirty="0" err="1">
                <a:solidFill>
                  <a:schemeClr val="bg1">
                    <a:lumMod val="85000"/>
                  </a:schemeClr>
                </a:solidFill>
              </a:rPr>
              <a:t>Gegengift</a:t>
            </a:r>
            <a:endParaRPr lang="de-DE" sz="2000" dirty="0">
              <a:solidFill>
                <a:schemeClr val="bg1">
                  <a:lumMod val="85000"/>
                </a:schemeClr>
              </a:solidFill>
            </a:endParaRPr>
          </a:p>
        </p:txBody>
      </p:sp>
    </p:spTree>
    <p:extLst>
      <p:ext uri="{BB962C8B-B14F-4D97-AF65-F5344CB8AC3E}">
        <p14:creationId xmlns:p14="http://schemas.microsoft.com/office/powerpoint/2010/main" val="550913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7" name="Grafik 6" descr="Ein Bild, das Sanduhr, Design enthält.&#10;&#10;Automatisch generierte Beschreibung">
            <a:extLst>
              <a:ext uri="{FF2B5EF4-FFF2-40B4-BE49-F238E27FC236}">
                <a16:creationId xmlns:a16="http://schemas.microsoft.com/office/drawing/2014/main" id="{0991902A-A2F0-2FB2-3A17-EDB5CD3DC9BE}"/>
              </a:ext>
            </a:extLst>
          </p:cNvPr>
          <p:cNvPicPr>
            <a:picLocks noChangeAspect="1"/>
          </p:cNvPicPr>
          <p:nvPr/>
        </p:nvPicPr>
        <p:blipFill rotWithShape="1">
          <a:blip r:embed="rId4">
            <a:extLst>
              <a:ext uri="{28A0092B-C50C-407E-A947-70E740481C1C}">
                <a14:useLocalDpi xmlns:a14="http://schemas.microsoft.com/office/drawing/2010/main" val="0"/>
              </a:ext>
            </a:extLst>
          </a:blip>
          <a:srcRect l="9091" t="28308" b="20556"/>
          <a:stretch/>
        </p:blipFill>
        <p:spPr>
          <a:xfrm>
            <a:off x="20" y="10"/>
            <a:ext cx="12191980" cy="6857990"/>
          </a:xfrm>
          <a:prstGeom prst="rect">
            <a:avLst/>
          </a:prstGeom>
        </p:spPr>
      </p:pic>
      <p:sp>
        <p:nvSpPr>
          <p:cNvPr id="12" name="Rectangle 10">
            <a:extLst>
              <a:ext uri="{FF2B5EF4-FFF2-40B4-BE49-F238E27FC236}">
                <a16:creationId xmlns:a16="http://schemas.microsoft.com/office/drawing/2014/main" id="{1195E126-5CB4-434D-8B36-832C6512C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4300962" y="605592"/>
            <a:ext cx="8044106" cy="5638800"/>
          </a:xfrm>
          <a:custGeom>
            <a:avLst/>
            <a:gdLst/>
            <a:ahLst/>
            <a:cxnLst/>
            <a:rect l="l" t="t" r="r" b="b"/>
            <a:pathLst>
              <a:path w="8044106" h="5638800">
                <a:moveTo>
                  <a:pt x="8044106" y="0"/>
                </a:moveTo>
                <a:lnTo>
                  <a:pt x="7748589" y="5638800"/>
                </a:lnTo>
                <a:lnTo>
                  <a:pt x="0" y="5638800"/>
                </a:lnTo>
                <a:lnTo>
                  <a:pt x="0"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 name="Titel 1">
            <a:extLst>
              <a:ext uri="{FF2B5EF4-FFF2-40B4-BE49-F238E27FC236}">
                <a16:creationId xmlns:a16="http://schemas.microsoft.com/office/drawing/2014/main" id="{06F578B1-CB9E-C15B-2D0E-D774D804FB09}"/>
              </a:ext>
            </a:extLst>
          </p:cNvPr>
          <p:cNvSpPr>
            <a:spLocks noGrp="1"/>
          </p:cNvSpPr>
          <p:nvPr>
            <p:ph type="title"/>
          </p:nvPr>
        </p:nvSpPr>
        <p:spPr>
          <a:xfrm rot="21420000">
            <a:off x="4677415" y="1226752"/>
            <a:ext cx="6851126" cy="1151965"/>
          </a:xfrm>
        </p:spPr>
        <p:txBody>
          <a:bodyPr>
            <a:normAutofit/>
          </a:bodyPr>
          <a:lstStyle/>
          <a:p>
            <a:r>
              <a:rPr lang="de-DE">
                <a:solidFill>
                  <a:schemeClr val="bg1"/>
                </a:solidFill>
              </a:rPr>
              <a:t>Anfangen</a:t>
            </a:r>
          </a:p>
        </p:txBody>
      </p:sp>
      <p:sp>
        <p:nvSpPr>
          <p:cNvPr id="3" name="Inhaltsplatzhalter 2">
            <a:extLst>
              <a:ext uri="{FF2B5EF4-FFF2-40B4-BE49-F238E27FC236}">
                <a16:creationId xmlns:a16="http://schemas.microsoft.com/office/drawing/2014/main" id="{65E31099-F08A-69DB-A8B1-ADDFCD0C6653}"/>
              </a:ext>
            </a:extLst>
          </p:cNvPr>
          <p:cNvSpPr>
            <a:spLocks noGrp="1"/>
          </p:cNvSpPr>
          <p:nvPr>
            <p:ph idx="1"/>
          </p:nvPr>
        </p:nvSpPr>
        <p:spPr>
          <a:xfrm rot="21420000">
            <a:off x="4779386" y="2453949"/>
            <a:ext cx="6867212" cy="2944652"/>
          </a:xfrm>
        </p:spPr>
        <p:txBody>
          <a:bodyPr>
            <a:normAutofit/>
          </a:bodyPr>
          <a:lstStyle/>
          <a:p>
            <a:pPr>
              <a:buClr>
                <a:schemeClr val="bg1"/>
              </a:buClr>
            </a:pPr>
            <a:r>
              <a:rPr lang="de-DE" sz="1800" dirty="0">
                <a:solidFill>
                  <a:schemeClr val="bg1"/>
                </a:solidFill>
              </a:rPr>
              <a:t>Ein Anker-Wort</a:t>
            </a:r>
          </a:p>
          <a:p>
            <a:pPr>
              <a:buClr>
                <a:schemeClr val="bg1"/>
              </a:buClr>
            </a:pPr>
            <a:r>
              <a:rPr lang="de-DE" sz="1800" dirty="0" err="1">
                <a:solidFill>
                  <a:schemeClr val="bg1"/>
                </a:solidFill>
              </a:rPr>
              <a:t>Timer</a:t>
            </a:r>
            <a:r>
              <a:rPr lang="de-DE" sz="1800" dirty="0">
                <a:solidFill>
                  <a:schemeClr val="bg1"/>
                </a:solidFill>
              </a:rPr>
              <a:t> 10 Minuten</a:t>
            </a:r>
          </a:p>
          <a:p>
            <a:pPr>
              <a:buClr>
                <a:schemeClr val="bg1"/>
              </a:buClr>
            </a:pPr>
            <a:r>
              <a:rPr lang="de-DE" sz="1800" dirty="0">
                <a:solidFill>
                  <a:schemeClr val="bg1"/>
                </a:solidFill>
              </a:rPr>
              <a:t>es geht nicht um den besten </a:t>
            </a:r>
            <a:r>
              <a:rPr lang="de-DE" sz="1800" dirty="0" err="1">
                <a:solidFill>
                  <a:schemeClr val="bg1"/>
                </a:solidFill>
              </a:rPr>
              <a:t>text</a:t>
            </a:r>
            <a:r>
              <a:rPr lang="de-DE" sz="1800" dirty="0">
                <a:solidFill>
                  <a:schemeClr val="bg1"/>
                </a:solidFill>
              </a:rPr>
              <a:t>, sondern um den längsten Text</a:t>
            </a:r>
          </a:p>
          <a:p>
            <a:pPr>
              <a:buClr>
                <a:schemeClr val="bg1"/>
              </a:buClr>
            </a:pPr>
            <a:r>
              <a:rPr lang="de-DE" sz="1800" dirty="0">
                <a:solidFill>
                  <a:schemeClr val="bg1"/>
                </a:solidFill>
              </a:rPr>
              <a:t>„wenn ich jemanden länger als zehn Sekunden den Stift absetzen sehe, wird neu angefangen“</a:t>
            </a:r>
          </a:p>
        </p:txBody>
      </p:sp>
    </p:spTree>
    <p:extLst>
      <p:ext uri="{BB962C8B-B14F-4D97-AF65-F5344CB8AC3E}">
        <p14:creationId xmlns:p14="http://schemas.microsoft.com/office/powerpoint/2010/main" val="2825053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4"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6"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8"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de-DE"/>
          </a:p>
        </p:txBody>
      </p:sp>
      <p:sp>
        <p:nvSpPr>
          <p:cNvPr id="20"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de-DE"/>
          </a:p>
        </p:txBody>
      </p:sp>
      <p:sp useBgFill="1">
        <p:nvSpPr>
          <p:cNvPr id="22" name="Rectangle 21">
            <a:extLst>
              <a:ext uri="{FF2B5EF4-FFF2-40B4-BE49-F238E27FC236}">
                <a16:creationId xmlns:a16="http://schemas.microsoft.com/office/drawing/2014/main" id="{9EB9FA3F-CAB0-4533-9364-224CEC6FF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7F39066-52CB-C622-AC50-34AD198CF755}"/>
              </a:ext>
            </a:extLst>
          </p:cNvPr>
          <p:cNvSpPr>
            <a:spLocks noGrp="1"/>
          </p:cNvSpPr>
          <p:nvPr>
            <p:ph type="title"/>
          </p:nvPr>
        </p:nvSpPr>
        <p:spPr>
          <a:xfrm>
            <a:off x="691547" y="4519749"/>
            <a:ext cx="10805790" cy="1270279"/>
          </a:xfrm>
        </p:spPr>
        <p:txBody>
          <a:bodyPr vert="horz" lIns="91440" tIns="45720" rIns="91440" bIns="45720" rtlCol="0" anchor="b">
            <a:normAutofit/>
          </a:bodyPr>
          <a:lstStyle/>
          <a:p>
            <a:pPr algn="ctr"/>
            <a:r>
              <a:rPr lang="en-US" sz="6600"/>
              <a:t>Austauschblock 1</a:t>
            </a:r>
          </a:p>
        </p:txBody>
      </p:sp>
      <p:sp>
        <p:nvSpPr>
          <p:cNvPr id="24" name="5-Point Star 31">
            <a:extLst>
              <a:ext uri="{FF2B5EF4-FFF2-40B4-BE49-F238E27FC236}">
                <a16:creationId xmlns:a16="http://schemas.microsoft.com/office/drawing/2014/main" id="{42B0C1BF-5CB1-40DA-9A22-5452B5469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03408" y="6388943"/>
            <a:ext cx="373049" cy="373049"/>
          </a:xfrm>
          <a:prstGeom prst="star5">
            <a:avLst>
              <a:gd name="adj" fmla="val 26693"/>
              <a:gd name="hf" fmla="val 105146"/>
              <a:gd name="vf" fmla="val 110557"/>
            </a:avLst>
          </a:prstGeom>
          <a:solidFill>
            <a:schemeClr val="tx1">
              <a:lumMod val="65000"/>
              <a:lumOff val="35000"/>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 name="Textplatzhalter 2">
            <a:extLst>
              <a:ext uri="{FF2B5EF4-FFF2-40B4-BE49-F238E27FC236}">
                <a16:creationId xmlns:a16="http://schemas.microsoft.com/office/drawing/2014/main" id="{A75D79EF-FD44-8236-4AA6-38D78C9847D6}"/>
              </a:ext>
            </a:extLst>
          </p:cNvPr>
          <p:cNvSpPr>
            <a:spLocks noGrp="1"/>
          </p:cNvSpPr>
          <p:nvPr>
            <p:ph type="body" idx="1"/>
          </p:nvPr>
        </p:nvSpPr>
        <p:spPr>
          <a:xfrm>
            <a:off x="704957" y="5790868"/>
            <a:ext cx="10792448" cy="562506"/>
          </a:xfrm>
        </p:spPr>
        <p:txBody>
          <a:bodyPr vert="horz" lIns="91440" tIns="45720" rIns="91440" bIns="45720" rtlCol="0" anchor="t">
            <a:normAutofit/>
          </a:bodyPr>
          <a:lstStyle/>
          <a:p>
            <a:pPr algn="ctr"/>
            <a:endParaRPr lang="en-US" sz="2800"/>
          </a:p>
        </p:txBody>
      </p:sp>
      <p:pic>
        <p:nvPicPr>
          <p:cNvPr id="5" name="Grafik 4" descr="Chat Silhouette">
            <a:extLst>
              <a:ext uri="{FF2B5EF4-FFF2-40B4-BE49-F238E27FC236}">
                <a16:creationId xmlns:a16="http://schemas.microsoft.com/office/drawing/2014/main" id="{BED0108D-0636-159E-4D0B-06F8062050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37094" y="691546"/>
            <a:ext cx="3514694" cy="3514694"/>
          </a:xfrm>
          <a:prstGeom prst="rect">
            <a:avLst/>
          </a:prstGeom>
        </p:spPr>
      </p:pic>
    </p:spTree>
    <p:extLst>
      <p:ext uri="{BB962C8B-B14F-4D97-AF65-F5344CB8AC3E}">
        <p14:creationId xmlns:p14="http://schemas.microsoft.com/office/powerpoint/2010/main" val="2680750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F578B1-CB9E-C15B-2D0E-D774D804FB09}"/>
              </a:ext>
            </a:extLst>
          </p:cNvPr>
          <p:cNvSpPr>
            <a:spLocks noGrp="1"/>
          </p:cNvSpPr>
          <p:nvPr>
            <p:ph type="title"/>
          </p:nvPr>
        </p:nvSpPr>
        <p:spPr/>
        <p:txBody>
          <a:bodyPr>
            <a:normAutofit fontScale="90000"/>
          </a:bodyPr>
          <a:lstStyle/>
          <a:p>
            <a:r>
              <a:rPr lang="de-DE"/>
              <a:t>Persönliche Herausforderungen, Fragen, Ängste</a:t>
            </a:r>
            <a:endParaRPr lang="de-DE" dirty="0"/>
          </a:p>
        </p:txBody>
      </p:sp>
      <p:sp>
        <p:nvSpPr>
          <p:cNvPr id="3" name="Inhaltsplatzhalter 2">
            <a:extLst>
              <a:ext uri="{FF2B5EF4-FFF2-40B4-BE49-F238E27FC236}">
                <a16:creationId xmlns:a16="http://schemas.microsoft.com/office/drawing/2014/main" id="{65E31099-F08A-69DB-A8B1-ADDFCD0C6653}"/>
              </a:ext>
            </a:extLst>
          </p:cNvPr>
          <p:cNvSpPr>
            <a:spLocks noGrp="1"/>
          </p:cNvSpPr>
          <p:nvPr>
            <p:ph idx="1"/>
          </p:nvPr>
        </p:nvSpPr>
        <p:spPr>
          <a:xfrm>
            <a:off x="6095999" y="2063396"/>
            <a:ext cx="4986683" cy="3311189"/>
          </a:xfrm>
        </p:spPr>
        <p:txBody>
          <a:bodyPr/>
          <a:lstStyle/>
          <a:p>
            <a:r>
              <a:rPr lang="de-DE" dirty="0"/>
              <a:t>Perfektionismus</a:t>
            </a:r>
          </a:p>
          <a:p>
            <a:r>
              <a:rPr lang="de-DE" dirty="0"/>
              <a:t>Auftrittsangst</a:t>
            </a:r>
          </a:p>
          <a:p>
            <a:r>
              <a:rPr lang="de-DE" dirty="0"/>
              <a:t>Themenbezogene Unsicherheiten</a:t>
            </a:r>
          </a:p>
          <a:p>
            <a:r>
              <a:rPr lang="de-DE" dirty="0"/>
              <a:t>?</a:t>
            </a:r>
          </a:p>
        </p:txBody>
      </p:sp>
      <p:pic>
        <p:nvPicPr>
          <p:cNvPr id="4" name="Grafik 3" descr="Chat Silhouette">
            <a:extLst>
              <a:ext uri="{FF2B5EF4-FFF2-40B4-BE49-F238E27FC236}">
                <a16:creationId xmlns:a16="http://schemas.microsoft.com/office/drawing/2014/main" id="{7F70CE16-EA00-6CA9-AC80-F03A00A05E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9044" y="2520596"/>
            <a:ext cx="2142844" cy="2142844"/>
          </a:xfrm>
          <a:prstGeom prst="rect">
            <a:avLst/>
          </a:prstGeom>
        </p:spPr>
      </p:pic>
      <p:sp>
        <p:nvSpPr>
          <p:cNvPr id="6" name="Fußzeilenplatzhalter 4">
            <a:extLst>
              <a:ext uri="{FF2B5EF4-FFF2-40B4-BE49-F238E27FC236}">
                <a16:creationId xmlns:a16="http://schemas.microsoft.com/office/drawing/2014/main" id="{F9CF92CE-A9E5-45B5-B5CE-F2731FAECF49}"/>
              </a:ext>
            </a:extLst>
          </p:cNvPr>
          <p:cNvSpPr>
            <a:spLocks noGrp="1"/>
          </p:cNvSpPr>
          <p:nvPr>
            <p:ph type="ftr" sz="quarter" idx="11"/>
          </p:nvPr>
        </p:nvSpPr>
        <p:spPr>
          <a:xfrm>
            <a:off x="685801" y="5757334"/>
            <a:ext cx="5499719" cy="498470"/>
          </a:xfrm>
        </p:spPr>
        <p:txBody>
          <a:bodyPr/>
          <a:lstStyle/>
          <a:p>
            <a:r>
              <a:rPr lang="de-DE" sz="1200" dirty="0">
                <a:solidFill>
                  <a:schemeClr val="bg1"/>
                </a:solidFill>
              </a:rPr>
              <a:t>Ruben W. Franz - PKC Freudental 2024 - Aufstehen gegen Antisemitismus</a:t>
            </a:r>
          </a:p>
        </p:txBody>
      </p:sp>
    </p:spTree>
    <p:extLst>
      <p:ext uri="{BB962C8B-B14F-4D97-AF65-F5344CB8AC3E}">
        <p14:creationId xmlns:p14="http://schemas.microsoft.com/office/powerpoint/2010/main" val="89143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2786D4-D6D9-364C-83BD-69D79F8DFAEE}"/>
              </a:ext>
            </a:extLst>
          </p:cNvPr>
          <p:cNvSpPr>
            <a:spLocks noGrp="1"/>
          </p:cNvSpPr>
          <p:nvPr>
            <p:ph type="title"/>
          </p:nvPr>
        </p:nvSpPr>
        <p:spPr/>
        <p:txBody>
          <a:bodyPr/>
          <a:lstStyle/>
          <a:p>
            <a:r>
              <a:rPr lang="de-DE" dirty="0"/>
              <a:t>Programm</a:t>
            </a:r>
          </a:p>
        </p:txBody>
      </p:sp>
      <p:sp>
        <p:nvSpPr>
          <p:cNvPr id="3" name="Inhaltsplatzhalter 2">
            <a:extLst>
              <a:ext uri="{FF2B5EF4-FFF2-40B4-BE49-F238E27FC236}">
                <a16:creationId xmlns:a16="http://schemas.microsoft.com/office/drawing/2014/main" id="{6FD7F948-47B2-ABA2-1778-B93EA6191456}"/>
              </a:ext>
            </a:extLst>
          </p:cNvPr>
          <p:cNvSpPr>
            <a:spLocks noGrp="1"/>
          </p:cNvSpPr>
          <p:nvPr>
            <p:ph idx="1"/>
          </p:nvPr>
        </p:nvSpPr>
        <p:spPr/>
        <p:txBody>
          <a:bodyPr>
            <a:normAutofit fontScale="92500" lnSpcReduction="20000"/>
          </a:bodyPr>
          <a:lstStyle/>
          <a:p>
            <a:pPr marL="0" indent="0">
              <a:lnSpc>
                <a:spcPct val="115000"/>
              </a:lnSpc>
              <a:spcAft>
                <a:spcPts val="800"/>
              </a:spcAft>
              <a:buNone/>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16:30	Grundlagen und Einführung </a:t>
            </a:r>
          </a:p>
          <a:p>
            <a:pPr marL="0" indent="0">
              <a:lnSpc>
                <a:spcPct val="115000"/>
              </a:lnSpc>
              <a:spcAft>
                <a:spcPts val="800"/>
              </a:spcAft>
              <a:buNone/>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17:00	Erster Übungsblock </a:t>
            </a:r>
          </a:p>
          <a:p>
            <a:pPr marL="0" indent="0">
              <a:lnSpc>
                <a:spcPct val="115000"/>
              </a:lnSpc>
              <a:spcAft>
                <a:spcPts val="800"/>
              </a:spcAft>
              <a:buNone/>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17:45	Erster Austauschblock </a:t>
            </a:r>
          </a:p>
          <a:p>
            <a:pPr marL="0" indent="0">
              <a:lnSpc>
                <a:spcPct val="115000"/>
              </a:lnSpc>
              <a:spcAft>
                <a:spcPts val="800"/>
              </a:spcAft>
              <a:buNone/>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18:30	Abendessen</a:t>
            </a:r>
          </a:p>
          <a:p>
            <a:pPr marL="0" indent="0">
              <a:lnSpc>
                <a:spcPct val="115000"/>
              </a:lnSpc>
              <a:spcAft>
                <a:spcPts val="800"/>
              </a:spcAft>
              <a:buNone/>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19:30	Zweiter Übungsblock </a:t>
            </a:r>
          </a:p>
          <a:p>
            <a:pPr marL="0" indent="0">
              <a:lnSpc>
                <a:spcPct val="115000"/>
              </a:lnSpc>
              <a:spcAft>
                <a:spcPts val="800"/>
              </a:spcAft>
              <a:buNone/>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20:30	Zweiter Austauschblock </a:t>
            </a:r>
            <a:endParaRPr lang="de-DE" sz="1800"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21:15	Freies Arbeiten</a:t>
            </a:r>
          </a:p>
        </p:txBody>
      </p:sp>
      <p:sp>
        <p:nvSpPr>
          <p:cNvPr id="5" name="Fußzeilenplatzhalter 4">
            <a:extLst>
              <a:ext uri="{FF2B5EF4-FFF2-40B4-BE49-F238E27FC236}">
                <a16:creationId xmlns:a16="http://schemas.microsoft.com/office/drawing/2014/main" id="{5E52C647-11B9-4412-2A23-922A6A8BB817}"/>
              </a:ext>
            </a:extLst>
          </p:cNvPr>
          <p:cNvSpPr>
            <a:spLocks noGrp="1"/>
          </p:cNvSpPr>
          <p:nvPr>
            <p:ph type="ftr" sz="quarter" idx="11"/>
          </p:nvPr>
        </p:nvSpPr>
        <p:spPr/>
        <p:txBody>
          <a:bodyPr/>
          <a:lstStyle/>
          <a:p>
            <a:r>
              <a:rPr lang="de-DE" sz="1200" dirty="0">
                <a:solidFill>
                  <a:schemeClr val="bg1"/>
                </a:solidFill>
              </a:rPr>
              <a:t>Ruben W. Franz - PKC Freudental 2024 - Aufstehen gegen Antisemitismus</a:t>
            </a:r>
          </a:p>
        </p:txBody>
      </p:sp>
    </p:spTree>
    <p:extLst>
      <p:ext uri="{BB962C8B-B14F-4D97-AF65-F5344CB8AC3E}">
        <p14:creationId xmlns:p14="http://schemas.microsoft.com/office/powerpoint/2010/main" val="2769096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938A4-5E04-6A46-0203-78C8413745F6}"/>
              </a:ext>
            </a:extLst>
          </p:cNvPr>
          <p:cNvSpPr>
            <a:spLocks noGrp="1"/>
          </p:cNvSpPr>
          <p:nvPr>
            <p:ph type="ctrTitle"/>
          </p:nvPr>
        </p:nvSpPr>
        <p:spPr>
          <a:xfrm>
            <a:off x="1524000" y="2937334"/>
            <a:ext cx="9144000" cy="983331"/>
          </a:xfrm>
        </p:spPr>
        <p:txBody>
          <a:bodyPr>
            <a:normAutofit fontScale="90000"/>
          </a:bodyPr>
          <a:lstStyle/>
          <a:p>
            <a:r>
              <a:rPr lang="de-DE" dirty="0"/>
              <a:t>Pause/Abendessen</a:t>
            </a:r>
          </a:p>
        </p:txBody>
      </p:sp>
    </p:spTree>
    <p:extLst>
      <p:ext uri="{BB962C8B-B14F-4D97-AF65-F5344CB8AC3E}">
        <p14:creationId xmlns:p14="http://schemas.microsoft.com/office/powerpoint/2010/main" val="498332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2786D4-D6D9-364C-83BD-69D79F8DFAEE}"/>
              </a:ext>
            </a:extLst>
          </p:cNvPr>
          <p:cNvSpPr>
            <a:spLocks noGrp="1"/>
          </p:cNvSpPr>
          <p:nvPr>
            <p:ph type="title"/>
          </p:nvPr>
        </p:nvSpPr>
        <p:spPr/>
        <p:txBody>
          <a:bodyPr/>
          <a:lstStyle/>
          <a:p>
            <a:r>
              <a:rPr lang="de-DE" dirty="0"/>
              <a:t>Programm</a:t>
            </a:r>
          </a:p>
        </p:txBody>
      </p:sp>
      <p:sp>
        <p:nvSpPr>
          <p:cNvPr id="3" name="Inhaltsplatzhalter 2">
            <a:extLst>
              <a:ext uri="{FF2B5EF4-FFF2-40B4-BE49-F238E27FC236}">
                <a16:creationId xmlns:a16="http://schemas.microsoft.com/office/drawing/2014/main" id="{6FD7F948-47B2-ABA2-1778-B93EA6191456}"/>
              </a:ext>
            </a:extLst>
          </p:cNvPr>
          <p:cNvSpPr>
            <a:spLocks noGrp="1"/>
          </p:cNvSpPr>
          <p:nvPr>
            <p:ph idx="1"/>
          </p:nvPr>
        </p:nvSpPr>
        <p:spPr/>
        <p:txBody>
          <a:bodyPr>
            <a:normAutofit fontScale="92500" lnSpcReduction="20000"/>
          </a:bodyPr>
          <a:lstStyle/>
          <a:p>
            <a:pPr marL="0" indent="0">
              <a:lnSpc>
                <a:spcPct val="115000"/>
              </a:lnSpc>
              <a:spcAft>
                <a:spcPts val="800"/>
              </a:spcAft>
              <a:buNone/>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16:30	Grundlagen und Einführung </a:t>
            </a:r>
          </a:p>
          <a:p>
            <a:pPr marL="0" indent="0">
              <a:lnSpc>
                <a:spcPct val="115000"/>
              </a:lnSpc>
              <a:spcAft>
                <a:spcPts val="800"/>
              </a:spcAft>
              <a:buNone/>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17:00	Erster Übungsblock </a:t>
            </a:r>
          </a:p>
          <a:p>
            <a:pPr marL="0" indent="0">
              <a:lnSpc>
                <a:spcPct val="115000"/>
              </a:lnSpc>
              <a:spcAft>
                <a:spcPts val="800"/>
              </a:spcAft>
              <a:buNone/>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17:45	Erster Austauschblock </a:t>
            </a:r>
          </a:p>
          <a:p>
            <a:pPr marL="0" indent="0">
              <a:lnSpc>
                <a:spcPct val="115000"/>
              </a:lnSpc>
              <a:spcAft>
                <a:spcPts val="800"/>
              </a:spcAft>
              <a:buNone/>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18:30	Abendessen</a:t>
            </a:r>
          </a:p>
          <a:p>
            <a:pPr marL="0" indent="0">
              <a:lnSpc>
                <a:spcPct val="115000"/>
              </a:lnSpc>
              <a:spcAft>
                <a:spcPts val="800"/>
              </a:spcAft>
              <a:buNone/>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19:30	Zweiter Übungsblock </a:t>
            </a:r>
          </a:p>
          <a:p>
            <a:pPr marL="0" indent="0">
              <a:lnSpc>
                <a:spcPct val="115000"/>
              </a:lnSpc>
              <a:spcAft>
                <a:spcPts val="800"/>
              </a:spcAft>
              <a:buNone/>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20:30	Zweiter Austauschblock </a:t>
            </a:r>
            <a:endParaRPr lang="de-DE" sz="1800"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21:15	Freies Arbeiten</a:t>
            </a:r>
          </a:p>
        </p:txBody>
      </p:sp>
      <p:sp>
        <p:nvSpPr>
          <p:cNvPr id="5" name="Fußzeilenplatzhalter 4">
            <a:extLst>
              <a:ext uri="{FF2B5EF4-FFF2-40B4-BE49-F238E27FC236}">
                <a16:creationId xmlns:a16="http://schemas.microsoft.com/office/drawing/2014/main" id="{5E52C647-11B9-4412-2A23-922A6A8BB817}"/>
              </a:ext>
            </a:extLst>
          </p:cNvPr>
          <p:cNvSpPr>
            <a:spLocks noGrp="1"/>
          </p:cNvSpPr>
          <p:nvPr>
            <p:ph type="ftr" sz="quarter" idx="11"/>
          </p:nvPr>
        </p:nvSpPr>
        <p:spPr/>
        <p:txBody>
          <a:bodyPr/>
          <a:lstStyle/>
          <a:p>
            <a:r>
              <a:rPr lang="de-DE" sz="1200" dirty="0">
                <a:solidFill>
                  <a:schemeClr val="bg1"/>
                </a:solidFill>
              </a:rPr>
              <a:t>Ruben W. Franz - PKC Freudental 2024 - Aufstehen gegen Antisemitismus</a:t>
            </a:r>
          </a:p>
        </p:txBody>
      </p:sp>
    </p:spTree>
    <p:extLst>
      <p:ext uri="{BB962C8B-B14F-4D97-AF65-F5344CB8AC3E}">
        <p14:creationId xmlns:p14="http://schemas.microsoft.com/office/powerpoint/2010/main" val="3879286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4"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6"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8"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20"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Impact" panose="020B0806030902050204"/>
              <a:ea typeface="+mn-ea"/>
              <a:cs typeface="+mn-cs"/>
            </a:endParaRPr>
          </a:p>
        </p:txBody>
      </p:sp>
      <p:sp>
        <p:nvSpPr>
          <p:cNvPr id="22"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useBgFill="1">
        <p:nvSpPr>
          <p:cNvPr id="24" name="Rectangle 23">
            <a:extLst>
              <a:ext uri="{FF2B5EF4-FFF2-40B4-BE49-F238E27FC236}">
                <a16:creationId xmlns:a16="http://schemas.microsoft.com/office/drawing/2014/main" id="{9EB9FA3F-CAB0-4533-9364-224CEC6FF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2" name="Titel 1">
            <a:extLst>
              <a:ext uri="{FF2B5EF4-FFF2-40B4-BE49-F238E27FC236}">
                <a16:creationId xmlns:a16="http://schemas.microsoft.com/office/drawing/2014/main" id="{37F39066-52CB-C622-AC50-34AD198CF755}"/>
              </a:ext>
            </a:extLst>
          </p:cNvPr>
          <p:cNvSpPr>
            <a:spLocks noGrp="1"/>
          </p:cNvSpPr>
          <p:nvPr>
            <p:ph type="title"/>
          </p:nvPr>
        </p:nvSpPr>
        <p:spPr>
          <a:xfrm>
            <a:off x="691547" y="4519749"/>
            <a:ext cx="10805790" cy="1270279"/>
          </a:xfrm>
        </p:spPr>
        <p:txBody>
          <a:bodyPr vert="horz" lIns="91440" tIns="45720" rIns="91440" bIns="45720" rtlCol="0" anchor="b">
            <a:normAutofit/>
          </a:bodyPr>
          <a:lstStyle/>
          <a:p>
            <a:pPr algn="ctr"/>
            <a:r>
              <a:rPr lang="en-US" sz="6600" dirty="0" err="1"/>
              <a:t>Übungsblock</a:t>
            </a:r>
            <a:r>
              <a:rPr lang="en-US" sz="6600" dirty="0"/>
              <a:t> 2</a:t>
            </a:r>
          </a:p>
        </p:txBody>
      </p:sp>
      <p:sp>
        <p:nvSpPr>
          <p:cNvPr id="26" name="5-Point Star 31">
            <a:extLst>
              <a:ext uri="{FF2B5EF4-FFF2-40B4-BE49-F238E27FC236}">
                <a16:creationId xmlns:a16="http://schemas.microsoft.com/office/drawing/2014/main" id="{42B0C1BF-5CB1-40DA-9A22-5452B5469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03408" y="6388943"/>
            <a:ext cx="373049" cy="373049"/>
          </a:xfrm>
          <a:prstGeom prst="star5">
            <a:avLst>
              <a:gd name="adj" fmla="val 26693"/>
              <a:gd name="hf" fmla="val 105146"/>
              <a:gd name="vf" fmla="val 110557"/>
            </a:avLst>
          </a:prstGeom>
          <a:solidFill>
            <a:schemeClr val="tx1">
              <a:lumMod val="65000"/>
              <a:lumOff val="35000"/>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3" name="Textplatzhalter 2">
            <a:extLst>
              <a:ext uri="{FF2B5EF4-FFF2-40B4-BE49-F238E27FC236}">
                <a16:creationId xmlns:a16="http://schemas.microsoft.com/office/drawing/2014/main" id="{A75D79EF-FD44-8236-4AA6-38D78C9847D6}"/>
              </a:ext>
            </a:extLst>
          </p:cNvPr>
          <p:cNvSpPr>
            <a:spLocks noGrp="1"/>
          </p:cNvSpPr>
          <p:nvPr>
            <p:ph type="body" idx="1"/>
          </p:nvPr>
        </p:nvSpPr>
        <p:spPr>
          <a:xfrm>
            <a:off x="704957" y="5790868"/>
            <a:ext cx="10792448" cy="562506"/>
          </a:xfrm>
        </p:spPr>
        <p:txBody>
          <a:bodyPr vert="horz" lIns="91440" tIns="45720" rIns="91440" bIns="45720" rtlCol="0" anchor="t">
            <a:normAutofit/>
          </a:bodyPr>
          <a:lstStyle/>
          <a:p>
            <a:pPr algn="ctr"/>
            <a:endParaRPr lang="en-US" sz="2800"/>
          </a:p>
        </p:txBody>
      </p:sp>
      <p:pic>
        <p:nvPicPr>
          <p:cNvPr id="7" name="Grafik 6" descr="Feder mit einfarbiger Füllung">
            <a:extLst>
              <a:ext uri="{FF2B5EF4-FFF2-40B4-BE49-F238E27FC236}">
                <a16:creationId xmlns:a16="http://schemas.microsoft.com/office/drawing/2014/main" id="{5A0953BB-097A-4197-F18F-31305FBF7D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37094" y="691546"/>
            <a:ext cx="3514694" cy="3514694"/>
          </a:xfrm>
          <a:prstGeom prst="rect">
            <a:avLst/>
          </a:prstGeom>
        </p:spPr>
      </p:pic>
    </p:spTree>
    <p:extLst>
      <p:ext uri="{BB962C8B-B14F-4D97-AF65-F5344CB8AC3E}">
        <p14:creationId xmlns:p14="http://schemas.microsoft.com/office/powerpoint/2010/main" val="3354841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F578B1-CB9E-C15B-2D0E-D774D804FB09}"/>
              </a:ext>
            </a:extLst>
          </p:cNvPr>
          <p:cNvSpPr>
            <a:spLocks noGrp="1"/>
          </p:cNvSpPr>
          <p:nvPr>
            <p:ph type="title"/>
          </p:nvPr>
        </p:nvSpPr>
        <p:spPr/>
        <p:txBody>
          <a:bodyPr/>
          <a:lstStyle/>
          <a:p>
            <a:r>
              <a:rPr lang="de-DE" dirty="0"/>
              <a:t>Aufstehen gegen Antisemitismus</a:t>
            </a:r>
          </a:p>
        </p:txBody>
      </p:sp>
      <p:sp>
        <p:nvSpPr>
          <p:cNvPr id="3" name="Inhaltsplatzhalter 2">
            <a:extLst>
              <a:ext uri="{FF2B5EF4-FFF2-40B4-BE49-F238E27FC236}">
                <a16:creationId xmlns:a16="http://schemas.microsoft.com/office/drawing/2014/main" id="{65E31099-F08A-69DB-A8B1-ADDFCD0C6653}"/>
              </a:ext>
            </a:extLst>
          </p:cNvPr>
          <p:cNvSpPr>
            <a:spLocks noGrp="1"/>
          </p:cNvSpPr>
          <p:nvPr>
            <p:ph idx="1"/>
          </p:nvPr>
        </p:nvSpPr>
        <p:spPr>
          <a:xfrm>
            <a:off x="6095999" y="2063396"/>
            <a:ext cx="4986683" cy="3311189"/>
          </a:xfrm>
        </p:spPr>
        <p:txBody>
          <a:bodyPr/>
          <a:lstStyle/>
          <a:p>
            <a:r>
              <a:rPr lang="de-DE" dirty="0"/>
              <a:t>Persönliche Zugänge</a:t>
            </a:r>
          </a:p>
          <a:p>
            <a:r>
              <a:rPr lang="de-DE" dirty="0"/>
              <a:t>Situation</a:t>
            </a:r>
          </a:p>
          <a:p>
            <a:pPr marL="0" indent="0">
              <a:buNone/>
            </a:pPr>
            <a:endParaRPr lang="de-DE" dirty="0"/>
          </a:p>
        </p:txBody>
      </p:sp>
      <p:pic>
        <p:nvPicPr>
          <p:cNvPr id="5" name="Grafik 4" descr="Feder mit einfarbiger Füllung">
            <a:extLst>
              <a:ext uri="{FF2B5EF4-FFF2-40B4-BE49-F238E27FC236}">
                <a16:creationId xmlns:a16="http://schemas.microsoft.com/office/drawing/2014/main" id="{33AD1A98-3AD8-412E-CF6D-0D4560DA97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9317" y="2324190"/>
            <a:ext cx="2209620" cy="2209620"/>
          </a:xfrm>
          <a:prstGeom prst="rect">
            <a:avLst/>
          </a:prstGeom>
        </p:spPr>
      </p:pic>
      <p:sp>
        <p:nvSpPr>
          <p:cNvPr id="6" name="Fußzeilenplatzhalter 4">
            <a:extLst>
              <a:ext uri="{FF2B5EF4-FFF2-40B4-BE49-F238E27FC236}">
                <a16:creationId xmlns:a16="http://schemas.microsoft.com/office/drawing/2014/main" id="{CA1B1F70-F1CA-9A0D-E924-CC5A4211B133}"/>
              </a:ext>
            </a:extLst>
          </p:cNvPr>
          <p:cNvSpPr>
            <a:spLocks noGrp="1"/>
          </p:cNvSpPr>
          <p:nvPr>
            <p:ph type="ftr" sz="quarter" idx="11"/>
          </p:nvPr>
        </p:nvSpPr>
        <p:spPr>
          <a:xfrm>
            <a:off x="685801" y="5757334"/>
            <a:ext cx="5499719" cy="498470"/>
          </a:xfrm>
        </p:spPr>
        <p:txBody>
          <a:bodyPr/>
          <a:lstStyle/>
          <a:p>
            <a:r>
              <a:rPr lang="de-DE" sz="1200" dirty="0">
                <a:solidFill>
                  <a:schemeClr val="bg1"/>
                </a:solidFill>
              </a:rPr>
              <a:t>Ruben W. Franz - PKC Freudental 2024 - Aufstehen gegen Antisemitismus</a:t>
            </a:r>
          </a:p>
        </p:txBody>
      </p:sp>
    </p:spTree>
    <p:extLst>
      <p:ext uri="{BB962C8B-B14F-4D97-AF65-F5344CB8AC3E}">
        <p14:creationId xmlns:p14="http://schemas.microsoft.com/office/powerpoint/2010/main" val="346312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F26134-9ED4-18EE-6098-5AE5FFD82A6B}"/>
              </a:ext>
            </a:extLst>
          </p:cNvPr>
          <p:cNvSpPr>
            <a:spLocks noGrp="1"/>
          </p:cNvSpPr>
          <p:nvPr>
            <p:ph type="title"/>
          </p:nvPr>
        </p:nvSpPr>
        <p:spPr/>
        <p:txBody>
          <a:bodyPr/>
          <a:lstStyle/>
          <a:p>
            <a:r>
              <a:rPr lang="de-DE" dirty="0"/>
              <a:t>Anti-Antisemitismus, aber wie?</a:t>
            </a:r>
          </a:p>
        </p:txBody>
      </p:sp>
      <p:sp>
        <p:nvSpPr>
          <p:cNvPr id="3" name="Inhaltsplatzhalter 2">
            <a:extLst>
              <a:ext uri="{FF2B5EF4-FFF2-40B4-BE49-F238E27FC236}">
                <a16:creationId xmlns:a16="http://schemas.microsoft.com/office/drawing/2014/main" id="{9E2677FB-E50D-35E7-A838-F8591869C37B}"/>
              </a:ext>
            </a:extLst>
          </p:cNvPr>
          <p:cNvSpPr>
            <a:spLocks noGrp="1"/>
          </p:cNvSpPr>
          <p:nvPr>
            <p:ph idx="1"/>
          </p:nvPr>
        </p:nvSpPr>
        <p:spPr/>
        <p:txBody>
          <a:bodyPr/>
          <a:lstStyle/>
          <a:p>
            <a:r>
              <a:rPr lang="de-DE" dirty="0"/>
              <a:t>Antisemitismus ≠ </a:t>
            </a:r>
            <a:r>
              <a:rPr lang="de-DE" dirty="0">
                <a:solidFill>
                  <a:schemeClr val="accent1"/>
                </a:solidFill>
              </a:rPr>
              <a:t>Antizionismus</a:t>
            </a:r>
          </a:p>
          <a:p>
            <a:pPr lvl="1"/>
            <a:r>
              <a:rPr lang="de-DE" dirty="0"/>
              <a:t>Allerdings entwickelt sich Antizionismus immer mehr zu einer gefährlichen und wirksamen Form des Antisemitismus, weil er es ermöglicht verschiedene politische und religiös motivierte Strömungen (linke, rechtsextreme, muslimische, christliche) zu verbinden</a:t>
            </a:r>
          </a:p>
          <a:p>
            <a:r>
              <a:rPr lang="de-DE" dirty="0">
                <a:solidFill>
                  <a:schemeClr val="accent1"/>
                </a:solidFill>
              </a:rPr>
              <a:t>Muss man </a:t>
            </a:r>
            <a:r>
              <a:rPr lang="de-DE" dirty="0"/>
              <a:t>sich zu jeder Debatte öffentlich äußern?</a:t>
            </a:r>
          </a:p>
          <a:p>
            <a:r>
              <a:rPr lang="de-DE" dirty="0"/>
              <a:t>Wie viel </a:t>
            </a:r>
            <a:r>
              <a:rPr lang="de-DE" dirty="0">
                <a:solidFill>
                  <a:schemeClr val="accent1"/>
                </a:solidFill>
              </a:rPr>
              <a:t>Hintergrundwissen</a:t>
            </a:r>
            <a:r>
              <a:rPr lang="de-DE" dirty="0"/>
              <a:t> braucht man, um sinnvoll seine Meinung sagen zu können?</a:t>
            </a:r>
          </a:p>
          <a:p>
            <a:r>
              <a:rPr lang="de-DE" dirty="0"/>
              <a:t>Welche </a:t>
            </a:r>
            <a:r>
              <a:rPr lang="de-DE" dirty="0">
                <a:solidFill>
                  <a:schemeClr val="accent1"/>
                </a:solidFill>
              </a:rPr>
              <a:t>Plattform</a:t>
            </a:r>
            <a:r>
              <a:rPr lang="de-DE" dirty="0"/>
              <a:t>, welche Formen nutze ich, um mich mitzuteilen?</a:t>
            </a:r>
          </a:p>
          <a:p>
            <a:endParaRPr lang="de-DE" dirty="0"/>
          </a:p>
        </p:txBody>
      </p:sp>
      <p:sp>
        <p:nvSpPr>
          <p:cNvPr id="5" name="Fußzeilenplatzhalter 4">
            <a:extLst>
              <a:ext uri="{FF2B5EF4-FFF2-40B4-BE49-F238E27FC236}">
                <a16:creationId xmlns:a16="http://schemas.microsoft.com/office/drawing/2014/main" id="{90EEF00D-FAA8-13B8-F919-1BB781AD97E5}"/>
              </a:ext>
            </a:extLst>
          </p:cNvPr>
          <p:cNvSpPr>
            <a:spLocks noGrp="1"/>
          </p:cNvSpPr>
          <p:nvPr>
            <p:ph type="ftr" sz="quarter" idx="11"/>
          </p:nvPr>
        </p:nvSpPr>
        <p:spPr>
          <a:xfrm>
            <a:off x="685801" y="5757334"/>
            <a:ext cx="5499719" cy="498470"/>
          </a:xfrm>
        </p:spPr>
        <p:txBody>
          <a:bodyPr/>
          <a:lstStyle/>
          <a:p>
            <a:r>
              <a:rPr lang="de-DE" sz="1200" dirty="0">
                <a:solidFill>
                  <a:schemeClr val="bg1"/>
                </a:solidFill>
              </a:rPr>
              <a:t>Ruben W. Franz - PKC Freudental 2024 - Aufstehen gegen Antisemitismus</a:t>
            </a:r>
          </a:p>
        </p:txBody>
      </p:sp>
    </p:spTree>
    <p:extLst>
      <p:ext uri="{BB962C8B-B14F-4D97-AF65-F5344CB8AC3E}">
        <p14:creationId xmlns:p14="http://schemas.microsoft.com/office/powerpoint/2010/main" val="554444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F26134-9ED4-18EE-6098-5AE5FFD82A6B}"/>
              </a:ext>
            </a:extLst>
          </p:cNvPr>
          <p:cNvSpPr>
            <a:spLocks noGrp="1"/>
          </p:cNvSpPr>
          <p:nvPr>
            <p:ph type="title"/>
          </p:nvPr>
        </p:nvSpPr>
        <p:spPr/>
        <p:txBody>
          <a:bodyPr/>
          <a:lstStyle/>
          <a:p>
            <a:r>
              <a:rPr lang="de-DE" dirty="0"/>
              <a:t>Anti-Antisemitismus, aber wie?</a:t>
            </a:r>
          </a:p>
        </p:txBody>
      </p:sp>
      <p:sp>
        <p:nvSpPr>
          <p:cNvPr id="3" name="Inhaltsplatzhalter 2">
            <a:extLst>
              <a:ext uri="{FF2B5EF4-FFF2-40B4-BE49-F238E27FC236}">
                <a16:creationId xmlns:a16="http://schemas.microsoft.com/office/drawing/2014/main" id="{9E2677FB-E50D-35E7-A838-F8591869C37B}"/>
              </a:ext>
            </a:extLst>
          </p:cNvPr>
          <p:cNvSpPr>
            <a:spLocks noGrp="1"/>
          </p:cNvSpPr>
          <p:nvPr>
            <p:ph idx="1"/>
          </p:nvPr>
        </p:nvSpPr>
        <p:spPr/>
        <p:txBody>
          <a:bodyPr/>
          <a:lstStyle/>
          <a:p>
            <a:r>
              <a:rPr lang="de-DE" dirty="0"/>
              <a:t>Sorgen ernst nehmen</a:t>
            </a:r>
          </a:p>
          <a:p>
            <a:r>
              <a:rPr lang="de-DE" dirty="0"/>
              <a:t>Antisemitismus erkennen</a:t>
            </a:r>
          </a:p>
          <a:p>
            <a:r>
              <a:rPr lang="de-DE" dirty="0"/>
              <a:t>Mit Betroffenen solidarisieren</a:t>
            </a:r>
          </a:p>
          <a:p>
            <a:r>
              <a:rPr lang="de-DE" dirty="0"/>
              <a:t>Antisemitismus benennen und widersprechen</a:t>
            </a:r>
          </a:p>
          <a:p>
            <a:r>
              <a:rPr lang="de-DE" dirty="0"/>
              <a:t>Lokale Geschichte sichtbar machen</a:t>
            </a:r>
          </a:p>
        </p:txBody>
      </p:sp>
      <p:sp>
        <p:nvSpPr>
          <p:cNvPr id="5" name="Fußzeilenplatzhalter 4">
            <a:extLst>
              <a:ext uri="{FF2B5EF4-FFF2-40B4-BE49-F238E27FC236}">
                <a16:creationId xmlns:a16="http://schemas.microsoft.com/office/drawing/2014/main" id="{90EEF00D-FAA8-13B8-F919-1BB781AD97E5}"/>
              </a:ext>
            </a:extLst>
          </p:cNvPr>
          <p:cNvSpPr>
            <a:spLocks noGrp="1"/>
          </p:cNvSpPr>
          <p:nvPr>
            <p:ph type="ftr" sz="quarter" idx="11"/>
          </p:nvPr>
        </p:nvSpPr>
        <p:spPr>
          <a:xfrm>
            <a:off x="685801" y="5757334"/>
            <a:ext cx="5499719" cy="498470"/>
          </a:xfrm>
        </p:spPr>
        <p:txBody>
          <a:bodyPr/>
          <a:lstStyle/>
          <a:p>
            <a:r>
              <a:rPr lang="de-DE" sz="1200" dirty="0">
                <a:solidFill>
                  <a:schemeClr val="bg1"/>
                </a:solidFill>
              </a:rPr>
              <a:t>Ruben W. Franz - PKC Freudental 2024 - Aufstehen gegen Antisemitismus</a:t>
            </a:r>
          </a:p>
        </p:txBody>
      </p:sp>
      <p:sp>
        <p:nvSpPr>
          <p:cNvPr id="7" name="Textfeld 6">
            <a:extLst>
              <a:ext uri="{FF2B5EF4-FFF2-40B4-BE49-F238E27FC236}">
                <a16:creationId xmlns:a16="http://schemas.microsoft.com/office/drawing/2014/main" id="{90433483-1FE5-40A0-D778-00D9B8051258}"/>
              </a:ext>
            </a:extLst>
          </p:cNvPr>
          <p:cNvSpPr txBox="1"/>
          <p:nvPr/>
        </p:nvSpPr>
        <p:spPr>
          <a:xfrm>
            <a:off x="8102396" y="5802868"/>
            <a:ext cx="3834500" cy="369332"/>
          </a:xfrm>
          <a:prstGeom prst="rect">
            <a:avLst/>
          </a:prstGeom>
          <a:noFill/>
        </p:spPr>
        <p:txBody>
          <a:bodyPr wrap="square">
            <a:spAutoFit/>
          </a:bodyPr>
          <a:lstStyle/>
          <a:p>
            <a:r>
              <a:rPr lang="de-DE" dirty="0">
                <a:solidFill>
                  <a:schemeClr val="bg1"/>
                </a:solidFill>
              </a:rPr>
              <a:t>- www.amadeu-antonio-stiftung.de -</a:t>
            </a:r>
          </a:p>
        </p:txBody>
      </p:sp>
    </p:spTree>
    <p:extLst>
      <p:ext uri="{BB962C8B-B14F-4D97-AF65-F5344CB8AC3E}">
        <p14:creationId xmlns:p14="http://schemas.microsoft.com/office/powerpoint/2010/main" val="881347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DC5567-6014-F009-4FAD-C14284944023}"/>
              </a:ext>
            </a:extLst>
          </p:cNvPr>
          <p:cNvSpPr>
            <a:spLocks noGrp="1"/>
          </p:cNvSpPr>
          <p:nvPr>
            <p:ph type="title"/>
          </p:nvPr>
        </p:nvSpPr>
        <p:spPr/>
        <p:txBody>
          <a:bodyPr/>
          <a:lstStyle/>
          <a:p>
            <a:r>
              <a:rPr lang="de-DE" dirty="0"/>
              <a:t>Antisemitismus</a:t>
            </a:r>
          </a:p>
        </p:txBody>
      </p:sp>
      <p:sp>
        <p:nvSpPr>
          <p:cNvPr id="3" name="Inhaltsplatzhalter 2">
            <a:extLst>
              <a:ext uri="{FF2B5EF4-FFF2-40B4-BE49-F238E27FC236}">
                <a16:creationId xmlns:a16="http://schemas.microsoft.com/office/drawing/2014/main" id="{8B3C0202-FAB6-7B49-6AE0-1FA49E06D75C}"/>
              </a:ext>
            </a:extLst>
          </p:cNvPr>
          <p:cNvSpPr>
            <a:spLocks noGrp="1"/>
          </p:cNvSpPr>
          <p:nvPr>
            <p:ph idx="1"/>
          </p:nvPr>
        </p:nvSpPr>
        <p:spPr/>
        <p:txBody>
          <a:bodyPr>
            <a:normAutofit fontScale="77500" lnSpcReduction="20000"/>
          </a:bodyPr>
          <a:lstStyle/>
          <a:p>
            <a:pPr>
              <a:buFont typeface="Arial" panose="020B0604020202020204" pitchFamily="34" charset="0"/>
              <a:buChar char="•"/>
            </a:pPr>
            <a:r>
              <a:rPr lang="de-DE" dirty="0">
                <a:solidFill>
                  <a:schemeClr val="accent1"/>
                </a:solidFill>
              </a:rPr>
              <a:t>Aufrufe</a:t>
            </a:r>
            <a:r>
              <a:rPr lang="de-DE" dirty="0"/>
              <a:t> zum Töten oder Schädigen von Juden im Namen einer radikalen Ideologie oder extremistischen religiösen Sicht,</a:t>
            </a:r>
          </a:p>
          <a:p>
            <a:pPr>
              <a:buFont typeface="Arial" panose="020B0604020202020204" pitchFamily="34" charset="0"/>
              <a:buChar char="•"/>
            </a:pPr>
            <a:r>
              <a:rPr lang="de-DE" dirty="0"/>
              <a:t>verlogene, entmenschlichende, dämonisierende oder stereotype </a:t>
            </a:r>
            <a:r>
              <a:rPr lang="de-DE" dirty="0">
                <a:solidFill>
                  <a:schemeClr val="accent1"/>
                </a:solidFill>
              </a:rPr>
              <a:t>Behauptungen</a:t>
            </a:r>
            <a:r>
              <a:rPr lang="de-DE" dirty="0"/>
              <a:t> über Juden oder die kollektive Macht von Juden, etwa eines Weltjudentums oder jüdischer Kontrolle von Medien, Regierungen usw.,</a:t>
            </a:r>
          </a:p>
          <a:p>
            <a:pPr>
              <a:buFont typeface="Arial" panose="020B0604020202020204" pitchFamily="34" charset="0"/>
              <a:buChar char="•"/>
            </a:pPr>
            <a:r>
              <a:rPr lang="de-DE" dirty="0"/>
              <a:t>Juden </a:t>
            </a:r>
            <a:r>
              <a:rPr lang="de-DE" dirty="0">
                <a:solidFill>
                  <a:schemeClr val="accent1"/>
                </a:solidFill>
              </a:rPr>
              <a:t>kollektiv</a:t>
            </a:r>
            <a:r>
              <a:rPr lang="de-DE" dirty="0"/>
              <a:t> für reale oder vermeintliche Vergehen einzelner oder mehrerer Juden oder Nichtjuden zu beschuldigen,</a:t>
            </a:r>
          </a:p>
          <a:p>
            <a:pPr>
              <a:buFont typeface="Arial" panose="020B0604020202020204" pitchFamily="34" charset="0"/>
              <a:buChar char="•"/>
            </a:pPr>
            <a:r>
              <a:rPr lang="de-DE" dirty="0"/>
              <a:t>Holocaust</a:t>
            </a:r>
            <a:r>
              <a:rPr lang="de-DE" dirty="0">
                <a:solidFill>
                  <a:schemeClr val="accent1"/>
                </a:solidFill>
              </a:rPr>
              <a:t>leugnung</a:t>
            </a:r>
            <a:r>
              <a:rPr lang="de-DE" dirty="0"/>
              <a:t>,</a:t>
            </a:r>
          </a:p>
          <a:p>
            <a:pPr>
              <a:buFont typeface="Arial" panose="020B0604020202020204" pitchFamily="34" charset="0"/>
              <a:buChar char="•"/>
            </a:pPr>
            <a:r>
              <a:rPr lang="de-DE" dirty="0"/>
              <a:t>Juden als Kollektiv oder Israel zu beschuldigen, sie hätten den Holocaust </a:t>
            </a:r>
            <a:r>
              <a:rPr lang="de-DE" dirty="0">
                <a:solidFill>
                  <a:schemeClr val="accent1"/>
                </a:solidFill>
              </a:rPr>
              <a:t>erfunden</a:t>
            </a:r>
            <a:r>
              <a:rPr lang="de-DE" dirty="0"/>
              <a:t> oder dramatisiert,</a:t>
            </a:r>
          </a:p>
          <a:p>
            <a:pPr>
              <a:buFont typeface="Arial" panose="020B0604020202020204" pitchFamily="34" charset="0"/>
              <a:buChar char="•"/>
            </a:pPr>
            <a:r>
              <a:rPr lang="de-DE" dirty="0"/>
              <a:t>jüdische Staatsbürger zu beschuldigen, sie seien </a:t>
            </a:r>
            <a:r>
              <a:rPr lang="de-DE" dirty="0">
                <a:solidFill>
                  <a:schemeClr val="accent1"/>
                </a:solidFill>
              </a:rPr>
              <a:t>loyaler</a:t>
            </a:r>
            <a:r>
              <a:rPr lang="de-DE" dirty="0"/>
              <a:t> gegenüber Israel oder vermeintlichen jüdischen Prioritäten weltweit als gegenüber ihren eigenen Staaten,</a:t>
            </a:r>
          </a:p>
        </p:txBody>
      </p:sp>
      <p:sp>
        <p:nvSpPr>
          <p:cNvPr id="5" name="Fußzeilenplatzhalter 4">
            <a:extLst>
              <a:ext uri="{FF2B5EF4-FFF2-40B4-BE49-F238E27FC236}">
                <a16:creationId xmlns:a16="http://schemas.microsoft.com/office/drawing/2014/main" id="{E0079EF6-9818-1532-8B0E-FA85367450A1}"/>
              </a:ext>
            </a:extLst>
          </p:cNvPr>
          <p:cNvSpPr>
            <a:spLocks noGrp="1"/>
          </p:cNvSpPr>
          <p:nvPr>
            <p:ph type="ftr" sz="quarter" idx="11"/>
          </p:nvPr>
        </p:nvSpPr>
        <p:spPr>
          <a:xfrm>
            <a:off x="685801" y="5757334"/>
            <a:ext cx="5499719" cy="498470"/>
          </a:xfrm>
        </p:spPr>
        <p:txBody>
          <a:bodyPr/>
          <a:lstStyle/>
          <a:p>
            <a:r>
              <a:rPr lang="de-DE" sz="1200" dirty="0">
                <a:solidFill>
                  <a:schemeClr val="bg1"/>
                </a:solidFill>
              </a:rPr>
              <a:t>Ruben W. Franz - PKC Freudental 2024 - Aufstehen gegen Antisemitismus</a:t>
            </a:r>
          </a:p>
        </p:txBody>
      </p:sp>
      <p:sp>
        <p:nvSpPr>
          <p:cNvPr id="4" name="Textfeld 3">
            <a:extLst>
              <a:ext uri="{FF2B5EF4-FFF2-40B4-BE49-F238E27FC236}">
                <a16:creationId xmlns:a16="http://schemas.microsoft.com/office/drawing/2014/main" id="{356D6CE9-E9F5-739F-4353-5A82204581D3}"/>
              </a:ext>
            </a:extLst>
          </p:cNvPr>
          <p:cNvSpPr txBox="1"/>
          <p:nvPr/>
        </p:nvSpPr>
        <p:spPr>
          <a:xfrm>
            <a:off x="8102396" y="5802868"/>
            <a:ext cx="3834500" cy="369332"/>
          </a:xfrm>
          <a:prstGeom prst="rect">
            <a:avLst/>
          </a:prstGeom>
          <a:noFill/>
        </p:spPr>
        <p:txBody>
          <a:bodyPr wrap="square">
            <a:spAutoFit/>
          </a:bodyPr>
          <a:lstStyle/>
          <a:p>
            <a:r>
              <a:rPr lang="de-DE" dirty="0">
                <a:solidFill>
                  <a:schemeClr val="bg1"/>
                </a:solidFill>
              </a:rPr>
              <a:t>- Arbeitsdefinition EUMC, 2005 -</a:t>
            </a:r>
          </a:p>
        </p:txBody>
      </p:sp>
    </p:spTree>
    <p:extLst>
      <p:ext uri="{BB962C8B-B14F-4D97-AF65-F5344CB8AC3E}">
        <p14:creationId xmlns:p14="http://schemas.microsoft.com/office/powerpoint/2010/main" val="113560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DC5567-6014-F009-4FAD-C14284944023}"/>
              </a:ext>
            </a:extLst>
          </p:cNvPr>
          <p:cNvSpPr>
            <a:spLocks noGrp="1"/>
          </p:cNvSpPr>
          <p:nvPr>
            <p:ph type="title"/>
          </p:nvPr>
        </p:nvSpPr>
        <p:spPr/>
        <p:txBody>
          <a:bodyPr/>
          <a:lstStyle/>
          <a:p>
            <a:r>
              <a:rPr lang="de-DE" dirty="0"/>
              <a:t>Antisemitismus</a:t>
            </a:r>
          </a:p>
        </p:txBody>
      </p:sp>
      <p:sp>
        <p:nvSpPr>
          <p:cNvPr id="3" name="Inhaltsplatzhalter 2">
            <a:extLst>
              <a:ext uri="{FF2B5EF4-FFF2-40B4-BE49-F238E27FC236}">
                <a16:creationId xmlns:a16="http://schemas.microsoft.com/office/drawing/2014/main" id="{8B3C0202-FAB6-7B49-6AE0-1FA49E06D75C}"/>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de-DE" dirty="0"/>
              <a:t>das </a:t>
            </a:r>
            <a:r>
              <a:rPr lang="de-DE" dirty="0">
                <a:solidFill>
                  <a:schemeClr val="accent1"/>
                </a:solidFill>
              </a:rPr>
              <a:t>Selbstbestimmungsrecht</a:t>
            </a:r>
            <a:r>
              <a:rPr lang="de-DE" dirty="0"/>
              <a:t> von Juden abzulehnen, etwa zu behaupten, Israel sei ein rassistisches Projekt,</a:t>
            </a:r>
          </a:p>
          <a:p>
            <a:pPr>
              <a:buFont typeface="Arial" panose="020B0604020202020204" pitchFamily="34" charset="0"/>
              <a:buChar char="•"/>
            </a:pPr>
            <a:r>
              <a:rPr lang="de-DE" dirty="0">
                <a:solidFill>
                  <a:schemeClr val="accent1"/>
                </a:solidFill>
              </a:rPr>
              <a:t>doppelte</a:t>
            </a:r>
            <a:r>
              <a:rPr lang="de-DE" dirty="0"/>
              <a:t> </a:t>
            </a:r>
            <a:r>
              <a:rPr lang="de-DE" dirty="0">
                <a:solidFill>
                  <a:schemeClr val="accent1"/>
                </a:solidFill>
              </a:rPr>
              <a:t>Standards</a:t>
            </a:r>
            <a:r>
              <a:rPr lang="de-DE" dirty="0"/>
              <a:t> anzuwenden, also von Israel Verhalten zu fordern, das von keiner anderen demokratischen Nation erwartet wird,</a:t>
            </a:r>
          </a:p>
          <a:p>
            <a:pPr>
              <a:buFont typeface="Arial" panose="020B0604020202020204" pitchFamily="34" charset="0"/>
              <a:buChar char="•"/>
            </a:pPr>
            <a:r>
              <a:rPr lang="de-DE" dirty="0"/>
              <a:t>klassisch-antisemitische </a:t>
            </a:r>
            <a:r>
              <a:rPr lang="de-DE" dirty="0">
                <a:solidFill>
                  <a:schemeClr val="accent1"/>
                </a:solidFill>
              </a:rPr>
              <a:t>Symbole</a:t>
            </a:r>
            <a:r>
              <a:rPr lang="de-DE" dirty="0"/>
              <a:t> und Bilder wie den Gottesmord-Vorwurf oder die Ritualmordlegende auf Israel oder Israelis anzuwenden,</a:t>
            </a:r>
          </a:p>
          <a:p>
            <a:pPr>
              <a:buFont typeface="Arial" panose="020B0604020202020204" pitchFamily="34" charset="0"/>
              <a:buChar char="•"/>
            </a:pPr>
            <a:r>
              <a:rPr lang="de-DE" dirty="0"/>
              <a:t>Israels aktuelle </a:t>
            </a:r>
            <a:r>
              <a:rPr lang="de-DE" dirty="0">
                <a:solidFill>
                  <a:schemeClr val="accent1"/>
                </a:solidFill>
              </a:rPr>
              <a:t>Politik</a:t>
            </a:r>
            <a:r>
              <a:rPr lang="de-DE" dirty="0"/>
              <a:t> mit der Vernichtungspolitik des Nationalsozialismus zu vergleichen,</a:t>
            </a:r>
          </a:p>
          <a:p>
            <a:pPr>
              <a:buFont typeface="Arial" panose="020B0604020202020204" pitchFamily="34" charset="0"/>
              <a:buChar char="•"/>
            </a:pPr>
            <a:r>
              <a:rPr lang="de-DE" dirty="0"/>
              <a:t>eine </a:t>
            </a:r>
            <a:r>
              <a:rPr lang="de-DE" dirty="0">
                <a:solidFill>
                  <a:schemeClr val="accent1"/>
                </a:solidFill>
              </a:rPr>
              <a:t>Kollektivverantwortung</a:t>
            </a:r>
            <a:r>
              <a:rPr lang="de-DE" dirty="0"/>
              <a:t> der Juden für Israels Politik zu behaupten.</a:t>
            </a:r>
          </a:p>
        </p:txBody>
      </p:sp>
      <p:sp>
        <p:nvSpPr>
          <p:cNvPr id="5" name="Fußzeilenplatzhalter 4">
            <a:extLst>
              <a:ext uri="{FF2B5EF4-FFF2-40B4-BE49-F238E27FC236}">
                <a16:creationId xmlns:a16="http://schemas.microsoft.com/office/drawing/2014/main" id="{80524F1F-6535-1876-3770-657350CA01A3}"/>
              </a:ext>
            </a:extLst>
          </p:cNvPr>
          <p:cNvSpPr>
            <a:spLocks noGrp="1"/>
          </p:cNvSpPr>
          <p:nvPr>
            <p:ph type="ftr" sz="quarter" idx="11"/>
          </p:nvPr>
        </p:nvSpPr>
        <p:spPr>
          <a:xfrm>
            <a:off x="685801" y="5757334"/>
            <a:ext cx="5499719" cy="498470"/>
          </a:xfrm>
        </p:spPr>
        <p:txBody>
          <a:bodyPr/>
          <a:lstStyle/>
          <a:p>
            <a:r>
              <a:rPr lang="de-DE" sz="1200" dirty="0">
                <a:solidFill>
                  <a:schemeClr val="bg1"/>
                </a:solidFill>
              </a:rPr>
              <a:t>Ruben W. Franz - PKC Freudental 2024 - Aufstehen gegen Antisemitismus</a:t>
            </a:r>
          </a:p>
        </p:txBody>
      </p:sp>
      <p:sp>
        <p:nvSpPr>
          <p:cNvPr id="7" name="Textfeld 6">
            <a:extLst>
              <a:ext uri="{FF2B5EF4-FFF2-40B4-BE49-F238E27FC236}">
                <a16:creationId xmlns:a16="http://schemas.microsoft.com/office/drawing/2014/main" id="{26D60B8A-3EE2-EB82-D11B-11DF187D25FC}"/>
              </a:ext>
            </a:extLst>
          </p:cNvPr>
          <p:cNvSpPr txBox="1"/>
          <p:nvPr/>
        </p:nvSpPr>
        <p:spPr>
          <a:xfrm>
            <a:off x="8102396" y="5802868"/>
            <a:ext cx="3834500" cy="369332"/>
          </a:xfrm>
          <a:prstGeom prst="rect">
            <a:avLst/>
          </a:prstGeom>
          <a:noFill/>
        </p:spPr>
        <p:txBody>
          <a:bodyPr wrap="square">
            <a:spAutoFit/>
          </a:bodyPr>
          <a:lstStyle/>
          <a:p>
            <a:r>
              <a:rPr lang="de-DE" dirty="0">
                <a:solidFill>
                  <a:schemeClr val="bg1"/>
                </a:solidFill>
              </a:rPr>
              <a:t>- Arbeitsdefinition EUMC, 2005 -</a:t>
            </a:r>
          </a:p>
        </p:txBody>
      </p:sp>
    </p:spTree>
    <p:extLst>
      <p:ext uri="{BB962C8B-B14F-4D97-AF65-F5344CB8AC3E}">
        <p14:creationId xmlns:p14="http://schemas.microsoft.com/office/powerpoint/2010/main" val="628758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9E030A-FFB7-3C68-FF8D-10F3934BF0AF}"/>
              </a:ext>
            </a:extLst>
          </p:cNvPr>
          <p:cNvSpPr>
            <a:spLocks noGrp="1"/>
          </p:cNvSpPr>
          <p:nvPr>
            <p:ph type="title"/>
          </p:nvPr>
        </p:nvSpPr>
        <p:spPr/>
        <p:txBody>
          <a:bodyPr/>
          <a:lstStyle/>
          <a:p>
            <a:pPr algn="l"/>
            <a:r>
              <a:rPr lang="de-DE" dirty="0"/>
              <a:t>3 </a:t>
            </a:r>
            <a:r>
              <a:rPr lang="de-DE" dirty="0" err="1"/>
              <a:t>D‘s</a:t>
            </a:r>
            <a:r>
              <a:rPr lang="de-DE" dirty="0"/>
              <a:t> </a:t>
            </a:r>
          </a:p>
        </p:txBody>
      </p:sp>
      <p:sp>
        <p:nvSpPr>
          <p:cNvPr id="4" name="Textplatzhalter 3">
            <a:extLst>
              <a:ext uri="{FF2B5EF4-FFF2-40B4-BE49-F238E27FC236}">
                <a16:creationId xmlns:a16="http://schemas.microsoft.com/office/drawing/2014/main" id="{86D00D2D-F121-9CCB-E4D3-A3FD309E224A}"/>
              </a:ext>
            </a:extLst>
          </p:cNvPr>
          <p:cNvSpPr>
            <a:spLocks noGrp="1"/>
          </p:cNvSpPr>
          <p:nvPr>
            <p:ph type="body" idx="1"/>
          </p:nvPr>
        </p:nvSpPr>
        <p:spPr/>
        <p:txBody>
          <a:bodyPr/>
          <a:lstStyle/>
          <a:p>
            <a:r>
              <a:rPr lang="de-DE" dirty="0"/>
              <a:t>Delegitimierung</a:t>
            </a:r>
          </a:p>
        </p:txBody>
      </p:sp>
      <p:sp>
        <p:nvSpPr>
          <p:cNvPr id="7" name="Textplatzhalter 6">
            <a:extLst>
              <a:ext uri="{FF2B5EF4-FFF2-40B4-BE49-F238E27FC236}">
                <a16:creationId xmlns:a16="http://schemas.microsoft.com/office/drawing/2014/main" id="{1F088444-59C6-4192-FF0D-AB78F2E83EA6}"/>
              </a:ext>
            </a:extLst>
          </p:cNvPr>
          <p:cNvSpPr>
            <a:spLocks noGrp="1"/>
          </p:cNvSpPr>
          <p:nvPr>
            <p:ph type="body" sz="half" idx="15"/>
          </p:nvPr>
        </p:nvSpPr>
        <p:spPr/>
        <p:txBody>
          <a:bodyPr/>
          <a:lstStyle/>
          <a:p>
            <a:endParaRPr lang="de-DE" dirty="0"/>
          </a:p>
          <a:p>
            <a:r>
              <a:rPr lang="de-DE" dirty="0"/>
              <a:t>bezieht sich auf die Leugnung des Selbstbestimmungsrechts des jüdischen Volkes, indem beispielsweise behauptet wird, die Existenz eines Staates Israel sei ein rassistisches Unterfangen</a:t>
            </a:r>
          </a:p>
        </p:txBody>
      </p:sp>
      <p:sp>
        <p:nvSpPr>
          <p:cNvPr id="5" name="Textplatzhalter 4">
            <a:extLst>
              <a:ext uri="{FF2B5EF4-FFF2-40B4-BE49-F238E27FC236}">
                <a16:creationId xmlns:a16="http://schemas.microsoft.com/office/drawing/2014/main" id="{822B12C5-E26A-1E97-AB79-B7F06858C454}"/>
              </a:ext>
            </a:extLst>
          </p:cNvPr>
          <p:cNvSpPr>
            <a:spLocks noGrp="1"/>
          </p:cNvSpPr>
          <p:nvPr>
            <p:ph type="body" sz="quarter" idx="3"/>
          </p:nvPr>
        </p:nvSpPr>
        <p:spPr/>
        <p:txBody>
          <a:bodyPr/>
          <a:lstStyle/>
          <a:p>
            <a:r>
              <a:rPr lang="de-DE" dirty="0"/>
              <a:t>Dämonisierung</a:t>
            </a:r>
          </a:p>
        </p:txBody>
      </p:sp>
      <p:sp>
        <p:nvSpPr>
          <p:cNvPr id="8" name="Textplatzhalter 7">
            <a:extLst>
              <a:ext uri="{FF2B5EF4-FFF2-40B4-BE49-F238E27FC236}">
                <a16:creationId xmlns:a16="http://schemas.microsoft.com/office/drawing/2014/main" id="{9495DF6D-7DE4-158B-36C3-68AB0017CE19}"/>
              </a:ext>
            </a:extLst>
          </p:cNvPr>
          <p:cNvSpPr>
            <a:spLocks noGrp="1"/>
          </p:cNvSpPr>
          <p:nvPr>
            <p:ph type="body" sz="half" idx="16"/>
          </p:nvPr>
        </p:nvSpPr>
        <p:spPr/>
        <p:txBody>
          <a:bodyPr/>
          <a:lstStyle/>
          <a:p>
            <a:endParaRPr lang="de-DE" dirty="0"/>
          </a:p>
          <a:p>
            <a:r>
              <a:rPr lang="de-DE" dirty="0"/>
              <a:t>Darstellung bestimmter Gruppen als böse, dämonisch oder satanisch</a:t>
            </a:r>
          </a:p>
        </p:txBody>
      </p:sp>
      <p:sp>
        <p:nvSpPr>
          <p:cNvPr id="6" name="Textplatzhalter 5">
            <a:extLst>
              <a:ext uri="{FF2B5EF4-FFF2-40B4-BE49-F238E27FC236}">
                <a16:creationId xmlns:a16="http://schemas.microsoft.com/office/drawing/2014/main" id="{5E26F0AF-5A84-2B6D-770A-388D8DE5E81C}"/>
              </a:ext>
            </a:extLst>
          </p:cNvPr>
          <p:cNvSpPr>
            <a:spLocks noGrp="1"/>
          </p:cNvSpPr>
          <p:nvPr>
            <p:ph type="body" sz="quarter" idx="13"/>
          </p:nvPr>
        </p:nvSpPr>
        <p:spPr/>
        <p:txBody>
          <a:bodyPr/>
          <a:lstStyle/>
          <a:p>
            <a:r>
              <a:rPr lang="de-DE" dirty="0"/>
              <a:t>Doppelte Standards</a:t>
            </a:r>
          </a:p>
        </p:txBody>
      </p:sp>
      <p:sp>
        <p:nvSpPr>
          <p:cNvPr id="9" name="Textplatzhalter 8">
            <a:extLst>
              <a:ext uri="{FF2B5EF4-FFF2-40B4-BE49-F238E27FC236}">
                <a16:creationId xmlns:a16="http://schemas.microsoft.com/office/drawing/2014/main" id="{F532096F-4F9D-5821-0DEC-2CD32736ADCE}"/>
              </a:ext>
            </a:extLst>
          </p:cNvPr>
          <p:cNvSpPr>
            <a:spLocks noGrp="1"/>
          </p:cNvSpPr>
          <p:nvPr>
            <p:ph type="body" sz="half" idx="17"/>
          </p:nvPr>
        </p:nvSpPr>
        <p:spPr/>
        <p:txBody>
          <a:bodyPr/>
          <a:lstStyle/>
          <a:p>
            <a:endParaRPr lang="de-DE" dirty="0"/>
          </a:p>
          <a:p>
            <a:r>
              <a:rPr lang="de-DE" dirty="0"/>
              <a:t>Anwendung unterschiedlicher Grundsätze auf ähnliche Situationen. Wenn eine Person Israel und nur Israel in bestimmten Fragen kritisiert, aber ähnliche Situationen, die von anderen Ländern durchgeführt werden, ignoriert</a:t>
            </a:r>
          </a:p>
        </p:txBody>
      </p:sp>
      <p:sp>
        <p:nvSpPr>
          <p:cNvPr id="10" name="Textfeld 9">
            <a:extLst>
              <a:ext uri="{FF2B5EF4-FFF2-40B4-BE49-F238E27FC236}">
                <a16:creationId xmlns:a16="http://schemas.microsoft.com/office/drawing/2014/main" id="{E90CE503-C34D-200B-E771-110E2A94EEEC}"/>
              </a:ext>
            </a:extLst>
          </p:cNvPr>
          <p:cNvSpPr txBox="1"/>
          <p:nvPr/>
        </p:nvSpPr>
        <p:spPr>
          <a:xfrm>
            <a:off x="8102396" y="5802868"/>
            <a:ext cx="3283359" cy="369332"/>
          </a:xfrm>
          <a:prstGeom prst="rect">
            <a:avLst/>
          </a:prstGeom>
          <a:noFill/>
        </p:spPr>
        <p:txBody>
          <a:bodyPr wrap="square">
            <a:spAutoFit/>
          </a:bodyPr>
          <a:lstStyle/>
          <a:p>
            <a:r>
              <a:rPr lang="de-DE" dirty="0">
                <a:solidFill>
                  <a:schemeClr val="bg1"/>
                </a:solidFill>
              </a:rPr>
              <a:t>- Natan </a:t>
            </a:r>
            <a:r>
              <a:rPr lang="de-DE" dirty="0" err="1">
                <a:solidFill>
                  <a:schemeClr val="bg1"/>
                </a:solidFill>
              </a:rPr>
              <a:t>Sharansky</a:t>
            </a:r>
            <a:r>
              <a:rPr lang="de-DE" dirty="0">
                <a:solidFill>
                  <a:schemeClr val="bg1"/>
                </a:solidFill>
              </a:rPr>
              <a:t> -</a:t>
            </a:r>
          </a:p>
        </p:txBody>
      </p:sp>
      <p:sp>
        <p:nvSpPr>
          <p:cNvPr id="3" name="Fußzeilenplatzhalter 4">
            <a:extLst>
              <a:ext uri="{FF2B5EF4-FFF2-40B4-BE49-F238E27FC236}">
                <a16:creationId xmlns:a16="http://schemas.microsoft.com/office/drawing/2014/main" id="{078C98D4-48BA-DCCD-C0FF-88E20E3B7066}"/>
              </a:ext>
            </a:extLst>
          </p:cNvPr>
          <p:cNvSpPr>
            <a:spLocks noGrp="1"/>
          </p:cNvSpPr>
          <p:nvPr>
            <p:ph type="ftr" sz="quarter" idx="11"/>
          </p:nvPr>
        </p:nvSpPr>
        <p:spPr>
          <a:xfrm>
            <a:off x="685801" y="5757334"/>
            <a:ext cx="5499719" cy="498470"/>
          </a:xfrm>
        </p:spPr>
        <p:txBody>
          <a:bodyPr/>
          <a:lstStyle/>
          <a:p>
            <a:r>
              <a:rPr lang="de-DE" sz="1200" dirty="0">
                <a:solidFill>
                  <a:schemeClr val="bg1"/>
                </a:solidFill>
              </a:rPr>
              <a:t>Ruben W. Franz - PKC Freudental 2024 - Aufstehen gegen Antisemitismus</a:t>
            </a:r>
          </a:p>
        </p:txBody>
      </p:sp>
    </p:spTree>
    <p:extLst>
      <p:ext uri="{BB962C8B-B14F-4D97-AF65-F5344CB8AC3E}">
        <p14:creationId xmlns:p14="http://schemas.microsoft.com/office/powerpoint/2010/main" val="74247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p:bldP spid="5" grpId="0" build="p"/>
      <p:bldP spid="8" grpId="0" build="p"/>
      <p:bldP spid="6" grpId="0" build="p"/>
      <p:bldP spid="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C886762-16F0-4868-B83A-261746214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6" name="Freeform 11">
            <a:extLst>
              <a:ext uri="{FF2B5EF4-FFF2-40B4-BE49-F238E27FC236}">
                <a16:creationId xmlns:a16="http://schemas.microsoft.com/office/drawing/2014/main" id="{D2B54B4E-3454-4B76-B85A-8512B772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8" name="Freeform 13">
            <a:extLst>
              <a:ext uri="{FF2B5EF4-FFF2-40B4-BE49-F238E27FC236}">
                <a16:creationId xmlns:a16="http://schemas.microsoft.com/office/drawing/2014/main" id="{7EFFE965-5586-4889-A74D-3A6080D04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20" name="Freeform 25">
            <a:extLst>
              <a:ext uri="{FF2B5EF4-FFF2-40B4-BE49-F238E27FC236}">
                <a16:creationId xmlns:a16="http://schemas.microsoft.com/office/drawing/2014/main" id="{5BC4125D-18D9-4A65-82B6-C24FE94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22" name="Freeform 14">
            <a:extLst>
              <a:ext uri="{FF2B5EF4-FFF2-40B4-BE49-F238E27FC236}">
                <a16:creationId xmlns:a16="http://schemas.microsoft.com/office/drawing/2014/main" id="{A86DE327-0F45-4F54-BB6C-68A093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Impact" panose="020B0806030902050204"/>
              <a:ea typeface="+mn-ea"/>
              <a:cs typeface="+mn-cs"/>
            </a:endParaRPr>
          </a:p>
        </p:txBody>
      </p:sp>
      <p:sp>
        <p:nvSpPr>
          <p:cNvPr id="24" name="5-Point Star 24">
            <a:extLst>
              <a:ext uri="{FF2B5EF4-FFF2-40B4-BE49-F238E27FC236}">
                <a16:creationId xmlns:a16="http://schemas.microsoft.com/office/drawing/2014/main" id="{795857C2-E6E7-405A-B5A3-4DE3B50A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9" name="Grafik 8" descr="Ein Bild, das Surfen, Darstellung enthält.&#10;&#10;Automatisch generierte Beschreibung">
            <a:extLst>
              <a:ext uri="{FF2B5EF4-FFF2-40B4-BE49-F238E27FC236}">
                <a16:creationId xmlns:a16="http://schemas.microsoft.com/office/drawing/2014/main" id="{6D81AA29-17F8-80FB-C60B-4D6E1CF06A24}"/>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9091" t="31818"/>
          <a:stretch/>
        </p:blipFill>
        <p:spPr>
          <a:xfrm>
            <a:off x="20" y="10"/>
            <a:ext cx="12191980" cy="6857990"/>
          </a:xfrm>
          <a:prstGeom prst="rect">
            <a:avLst/>
          </a:prstGeom>
        </p:spPr>
      </p:pic>
      <p:sp>
        <p:nvSpPr>
          <p:cNvPr id="26" name="Freeform 9">
            <a:extLst>
              <a:ext uri="{FF2B5EF4-FFF2-40B4-BE49-F238E27FC236}">
                <a16:creationId xmlns:a16="http://schemas.microsoft.com/office/drawing/2014/main" id="{BE135C2E-C781-46AF-BE4C-9B57C07D9C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8288" y="2698990"/>
            <a:ext cx="11338098" cy="3612111"/>
          </a:xfrm>
          <a:custGeom>
            <a:avLst/>
            <a:gdLst>
              <a:gd name="connsiteX0" fmla="*/ 0 w 11329257"/>
              <a:gd name="connsiteY0" fmla="*/ 1672253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0 w 11329257"/>
              <a:gd name="connsiteY4" fmla="*/ 1672253 h 3112578"/>
              <a:gd name="connsiteX0" fmla="*/ 8467 w 11329257"/>
              <a:gd name="connsiteY0" fmla="*/ 994919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8467 w 11329257"/>
              <a:gd name="connsiteY4" fmla="*/ 994919 h 3112578"/>
              <a:gd name="connsiteX0" fmla="*/ 814 w 11330070"/>
              <a:gd name="connsiteY0" fmla="*/ 732453 h 3112578"/>
              <a:gd name="connsiteX1" fmla="*/ 11202554 w 11330070"/>
              <a:gd name="connsiteY1" fmla="*/ 0 h 3112578"/>
              <a:gd name="connsiteX2" fmla="*/ 11330070 w 11330070"/>
              <a:gd name="connsiteY2" fmla="*/ 2508571 h 3112578"/>
              <a:gd name="connsiteX3" fmla="*/ 813 w 11330070"/>
              <a:gd name="connsiteY3" fmla="*/ 3112578 h 3112578"/>
              <a:gd name="connsiteX4" fmla="*/ 814 w 11330070"/>
              <a:gd name="connsiteY4" fmla="*/ 732453 h 3112578"/>
              <a:gd name="connsiteX0" fmla="*/ 375 w 11338098"/>
              <a:gd name="connsiteY0" fmla="*/ 622387 h 3112578"/>
              <a:gd name="connsiteX1" fmla="*/ 11210582 w 11338098"/>
              <a:gd name="connsiteY1" fmla="*/ 0 h 3112578"/>
              <a:gd name="connsiteX2" fmla="*/ 11338098 w 11338098"/>
              <a:gd name="connsiteY2" fmla="*/ 2508571 h 3112578"/>
              <a:gd name="connsiteX3" fmla="*/ 8841 w 11338098"/>
              <a:gd name="connsiteY3" fmla="*/ 3112578 h 3112578"/>
              <a:gd name="connsiteX4" fmla="*/ 375 w 11338098"/>
              <a:gd name="connsiteY4" fmla="*/ 622387 h 3112578"/>
              <a:gd name="connsiteX0" fmla="*/ 375 w 11338098"/>
              <a:gd name="connsiteY0" fmla="*/ 10203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1020320 h 3510511"/>
              <a:gd name="connsiteX0" fmla="*/ 375 w 11338098"/>
              <a:gd name="connsiteY0" fmla="*/ 6647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64720 h 3510511"/>
              <a:gd name="connsiteX0" fmla="*/ 375 w 11338098"/>
              <a:gd name="connsiteY0" fmla="*/ 605454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05454 h 3510511"/>
              <a:gd name="connsiteX0" fmla="*/ 375 w 11338098"/>
              <a:gd name="connsiteY0" fmla="*/ 707054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707054 h 3612111"/>
              <a:gd name="connsiteX0" fmla="*/ 375 w 11338098"/>
              <a:gd name="connsiteY0" fmla="*/ 571588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571588 h 3612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8098" h="3612111">
                <a:moveTo>
                  <a:pt x="375" y="571588"/>
                </a:moveTo>
                <a:lnTo>
                  <a:pt x="11176715" y="0"/>
                </a:lnTo>
                <a:lnTo>
                  <a:pt x="11338098" y="3008104"/>
                </a:lnTo>
                <a:lnTo>
                  <a:pt x="8841" y="3612111"/>
                </a:lnTo>
                <a:cubicBezTo>
                  <a:pt x="11663" y="2906225"/>
                  <a:pt x="-2447" y="1277474"/>
                  <a:pt x="375" y="571588"/>
                </a:cubicBez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2" name="Titel 1">
            <a:extLst>
              <a:ext uri="{FF2B5EF4-FFF2-40B4-BE49-F238E27FC236}">
                <a16:creationId xmlns:a16="http://schemas.microsoft.com/office/drawing/2014/main" id="{06F578B1-CB9E-C15B-2D0E-D774D804FB09}"/>
              </a:ext>
            </a:extLst>
          </p:cNvPr>
          <p:cNvSpPr>
            <a:spLocks noGrp="1"/>
          </p:cNvSpPr>
          <p:nvPr>
            <p:ph type="title"/>
          </p:nvPr>
        </p:nvSpPr>
        <p:spPr>
          <a:xfrm rot="21420000">
            <a:off x="496980" y="3221623"/>
            <a:ext cx="10264470" cy="1250066"/>
          </a:xfrm>
        </p:spPr>
        <p:txBody>
          <a:bodyPr vert="horz" lIns="91440" tIns="45720" rIns="91440" bIns="45720" rtlCol="0" anchor="b">
            <a:normAutofit/>
          </a:bodyPr>
          <a:lstStyle/>
          <a:p>
            <a:pPr algn="r"/>
            <a:r>
              <a:rPr lang="en-US" sz="7400">
                <a:solidFill>
                  <a:schemeClr val="bg1"/>
                </a:solidFill>
              </a:rPr>
              <a:t>Strukturen und Formen</a:t>
            </a:r>
          </a:p>
        </p:txBody>
      </p:sp>
      <p:sp>
        <p:nvSpPr>
          <p:cNvPr id="28" name="5-Point Star 12">
            <a:extLst>
              <a:ext uri="{FF2B5EF4-FFF2-40B4-BE49-F238E27FC236}">
                <a16:creationId xmlns:a16="http://schemas.microsoft.com/office/drawing/2014/main" id="{EB803A74-8E46-4CF3-B85A-2F618214C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6" name="Inhaltsplatzhalter 2">
            <a:extLst>
              <a:ext uri="{FF2B5EF4-FFF2-40B4-BE49-F238E27FC236}">
                <a16:creationId xmlns:a16="http://schemas.microsoft.com/office/drawing/2014/main" id="{081F87B8-79BD-B871-B0C1-32C9CD0FD380}"/>
              </a:ext>
            </a:extLst>
          </p:cNvPr>
          <p:cNvSpPr txBox="1">
            <a:spLocks/>
          </p:cNvSpPr>
          <p:nvPr/>
        </p:nvSpPr>
        <p:spPr>
          <a:xfrm rot="21420000">
            <a:off x="538344" y="4356657"/>
            <a:ext cx="10271534" cy="494162"/>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r">
              <a:lnSpc>
                <a:spcPct val="110000"/>
              </a:lnSpc>
              <a:buFont typeface="Arial" panose="020B0604020202020204" pitchFamily="34" charset="0"/>
              <a:buNone/>
            </a:pPr>
            <a:r>
              <a:rPr lang="en-US" sz="2600">
                <a:solidFill>
                  <a:schemeClr val="bg1"/>
                </a:solidFill>
              </a:rPr>
              <a:t>Lyrik, Kurzprosa, Rap, Comedy? – Deine Entscheidung!</a:t>
            </a:r>
            <a:endParaRPr lang="en-US" sz="2600" dirty="0">
              <a:solidFill>
                <a:schemeClr val="bg1"/>
              </a:solidFill>
            </a:endParaRPr>
          </a:p>
        </p:txBody>
      </p:sp>
    </p:spTree>
    <p:extLst>
      <p:ext uri="{BB962C8B-B14F-4D97-AF65-F5344CB8AC3E}">
        <p14:creationId xmlns:p14="http://schemas.microsoft.com/office/powerpoint/2010/main" val="3097580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29897C-C166-FAE0-62B8-B394D9993B17}"/>
              </a:ext>
            </a:extLst>
          </p:cNvPr>
          <p:cNvSpPr>
            <a:spLocks noGrp="1"/>
          </p:cNvSpPr>
          <p:nvPr>
            <p:ph type="title"/>
          </p:nvPr>
        </p:nvSpPr>
        <p:spPr/>
        <p:txBody>
          <a:bodyPr/>
          <a:lstStyle/>
          <a:p>
            <a:r>
              <a:rPr lang="de-DE" dirty="0"/>
              <a:t>Grundlagen und Einführung</a:t>
            </a:r>
          </a:p>
        </p:txBody>
      </p:sp>
      <p:sp>
        <p:nvSpPr>
          <p:cNvPr id="3" name="Textplatzhalter 2">
            <a:extLst>
              <a:ext uri="{FF2B5EF4-FFF2-40B4-BE49-F238E27FC236}">
                <a16:creationId xmlns:a16="http://schemas.microsoft.com/office/drawing/2014/main" id="{0BE0323C-EAF5-9FC5-EBF2-00D165C61846}"/>
              </a:ext>
            </a:extLst>
          </p:cNvPr>
          <p:cNvSpPr>
            <a:spLocks noGrp="1"/>
          </p:cNvSpPr>
          <p:nvPr>
            <p:ph type="body" idx="1"/>
          </p:nvPr>
        </p:nvSpPr>
        <p:spPr/>
        <p:txBody>
          <a:bodyPr/>
          <a:lstStyle/>
          <a:p>
            <a:endParaRPr lang="de-DE"/>
          </a:p>
        </p:txBody>
      </p:sp>
      <p:sp>
        <p:nvSpPr>
          <p:cNvPr id="5" name="Fußzeilenplatzhalter 4">
            <a:extLst>
              <a:ext uri="{FF2B5EF4-FFF2-40B4-BE49-F238E27FC236}">
                <a16:creationId xmlns:a16="http://schemas.microsoft.com/office/drawing/2014/main" id="{C9D16E9B-2E00-222A-AB05-AAFE7744B8B8}"/>
              </a:ext>
            </a:extLst>
          </p:cNvPr>
          <p:cNvSpPr>
            <a:spLocks noGrp="1"/>
          </p:cNvSpPr>
          <p:nvPr>
            <p:ph type="ftr" sz="quarter" idx="11"/>
          </p:nvPr>
        </p:nvSpPr>
        <p:spPr>
          <a:xfrm>
            <a:off x="685801" y="5757334"/>
            <a:ext cx="5499719" cy="498470"/>
          </a:xfrm>
        </p:spPr>
        <p:txBody>
          <a:bodyPr/>
          <a:lstStyle/>
          <a:p>
            <a:r>
              <a:rPr lang="de-DE" sz="1200" dirty="0">
                <a:solidFill>
                  <a:schemeClr val="bg1"/>
                </a:solidFill>
              </a:rPr>
              <a:t>Ruben W. Franz - PKC Freudental 2024 - Aufstehen gegen Antisemitismus</a:t>
            </a:r>
          </a:p>
        </p:txBody>
      </p:sp>
    </p:spTree>
    <p:extLst>
      <p:ext uri="{BB962C8B-B14F-4D97-AF65-F5344CB8AC3E}">
        <p14:creationId xmlns:p14="http://schemas.microsoft.com/office/powerpoint/2010/main" val="814086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C886762-16F0-4868-B83A-261746214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6" name="Freeform 11">
            <a:extLst>
              <a:ext uri="{FF2B5EF4-FFF2-40B4-BE49-F238E27FC236}">
                <a16:creationId xmlns:a16="http://schemas.microsoft.com/office/drawing/2014/main" id="{D2B54B4E-3454-4B76-B85A-8512B772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8" name="Freeform 13">
            <a:extLst>
              <a:ext uri="{FF2B5EF4-FFF2-40B4-BE49-F238E27FC236}">
                <a16:creationId xmlns:a16="http://schemas.microsoft.com/office/drawing/2014/main" id="{7EFFE965-5586-4889-A74D-3A6080D04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0" name="Freeform 25">
            <a:extLst>
              <a:ext uri="{FF2B5EF4-FFF2-40B4-BE49-F238E27FC236}">
                <a16:creationId xmlns:a16="http://schemas.microsoft.com/office/drawing/2014/main" id="{5BC4125D-18D9-4A65-82B6-C24FE94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2" name="Freeform 14">
            <a:extLst>
              <a:ext uri="{FF2B5EF4-FFF2-40B4-BE49-F238E27FC236}">
                <a16:creationId xmlns:a16="http://schemas.microsoft.com/office/drawing/2014/main" id="{A86DE327-0F45-4F54-BB6C-68A093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de-DE"/>
          </a:p>
        </p:txBody>
      </p:sp>
      <p:sp>
        <p:nvSpPr>
          <p:cNvPr id="24" name="5-Point Star 24">
            <a:extLst>
              <a:ext uri="{FF2B5EF4-FFF2-40B4-BE49-F238E27FC236}">
                <a16:creationId xmlns:a16="http://schemas.microsoft.com/office/drawing/2014/main" id="{795857C2-E6E7-405A-B5A3-4DE3B50A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de-DE"/>
          </a:p>
        </p:txBody>
      </p:sp>
      <p:pic>
        <p:nvPicPr>
          <p:cNvPr id="9" name="Grafik 8" descr="Ein Bild, das Surfen, Darstellung enthält.&#10;&#10;Automatisch generierte Beschreibung">
            <a:extLst>
              <a:ext uri="{FF2B5EF4-FFF2-40B4-BE49-F238E27FC236}">
                <a16:creationId xmlns:a16="http://schemas.microsoft.com/office/drawing/2014/main" id="{6D81AA29-17F8-80FB-C60B-4D6E1CF06A24}"/>
              </a:ext>
            </a:extLst>
          </p:cNvPr>
          <p:cNvPicPr>
            <a:picLocks noChangeAspect="1"/>
          </p:cNvPicPr>
          <p:nvPr/>
        </p:nvPicPr>
        <p:blipFill rotWithShape="1">
          <a:blip r:embed="rId4">
            <a:extLst>
              <a:ext uri="{28A0092B-C50C-407E-A947-70E740481C1C}">
                <a14:useLocalDpi xmlns:a14="http://schemas.microsoft.com/office/drawing/2010/main" val="0"/>
              </a:ext>
            </a:extLst>
          </a:blip>
          <a:srcRect l="9091" t="31818"/>
          <a:stretch/>
        </p:blipFill>
        <p:spPr>
          <a:xfrm>
            <a:off x="20" y="10"/>
            <a:ext cx="12191980" cy="6857990"/>
          </a:xfrm>
          <a:prstGeom prst="rect">
            <a:avLst/>
          </a:prstGeom>
        </p:spPr>
      </p:pic>
      <p:sp>
        <p:nvSpPr>
          <p:cNvPr id="26" name="Freeform 9">
            <a:extLst>
              <a:ext uri="{FF2B5EF4-FFF2-40B4-BE49-F238E27FC236}">
                <a16:creationId xmlns:a16="http://schemas.microsoft.com/office/drawing/2014/main" id="{BE135C2E-C781-46AF-BE4C-9B57C07D9C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8288" y="2698990"/>
            <a:ext cx="11338098" cy="3612111"/>
          </a:xfrm>
          <a:custGeom>
            <a:avLst/>
            <a:gdLst>
              <a:gd name="connsiteX0" fmla="*/ 0 w 11329257"/>
              <a:gd name="connsiteY0" fmla="*/ 1672253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0 w 11329257"/>
              <a:gd name="connsiteY4" fmla="*/ 1672253 h 3112578"/>
              <a:gd name="connsiteX0" fmla="*/ 8467 w 11329257"/>
              <a:gd name="connsiteY0" fmla="*/ 994919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8467 w 11329257"/>
              <a:gd name="connsiteY4" fmla="*/ 994919 h 3112578"/>
              <a:gd name="connsiteX0" fmla="*/ 814 w 11330070"/>
              <a:gd name="connsiteY0" fmla="*/ 732453 h 3112578"/>
              <a:gd name="connsiteX1" fmla="*/ 11202554 w 11330070"/>
              <a:gd name="connsiteY1" fmla="*/ 0 h 3112578"/>
              <a:gd name="connsiteX2" fmla="*/ 11330070 w 11330070"/>
              <a:gd name="connsiteY2" fmla="*/ 2508571 h 3112578"/>
              <a:gd name="connsiteX3" fmla="*/ 813 w 11330070"/>
              <a:gd name="connsiteY3" fmla="*/ 3112578 h 3112578"/>
              <a:gd name="connsiteX4" fmla="*/ 814 w 11330070"/>
              <a:gd name="connsiteY4" fmla="*/ 732453 h 3112578"/>
              <a:gd name="connsiteX0" fmla="*/ 375 w 11338098"/>
              <a:gd name="connsiteY0" fmla="*/ 622387 h 3112578"/>
              <a:gd name="connsiteX1" fmla="*/ 11210582 w 11338098"/>
              <a:gd name="connsiteY1" fmla="*/ 0 h 3112578"/>
              <a:gd name="connsiteX2" fmla="*/ 11338098 w 11338098"/>
              <a:gd name="connsiteY2" fmla="*/ 2508571 h 3112578"/>
              <a:gd name="connsiteX3" fmla="*/ 8841 w 11338098"/>
              <a:gd name="connsiteY3" fmla="*/ 3112578 h 3112578"/>
              <a:gd name="connsiteX4" fmla="*/ 375 w 11338098"/>
              <a:gd name="connsiteY4" fmla="*/ 622387 h 3112578"/>
              <a:gd name="connsiteX0" fmla="*/ 375 w 11338098"/>
              <a:gd name="connsiteY0" fmla="*/ 10203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1020320 h 3510511"/>
              <a:gd name="connsiteX0" fmla="*/ 375 w 11338098"/>
              <a:gd name="connsiteY0" fmla="*/ 6647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64720 h 3510511"/>
              <a:gd name="connsiteX0" fmla="*/ 375 w 11338098"/>
              <a:gd name="connsiteY0" fmla="*/ 605454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05454 h 3510511"/>
              <a:gd name="connsiteX0" fmla="*/ 375 w 11338098"/>
              <a:gd name="connsiteY0" fmla="*/ 707054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707054 h 3612111"/>
              <a:gd name="connsiteX0" fmla="*/ 375 w 11338098"/>
              <a:gd name="connsiteY0" fmla="*/ 571588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571588 h 3612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8098" h="3612111">
                <a:moveTo>
                  <a:pt x="375" y="571588"/>
                </a:moveTo>
                <a:lnTo>
                  <a:pt x="11176715" y="0"/>
                </a:lnTo>
                <a:lnTo>
                  <a:pt x="11338098" y="3008104"/>
                </a:lnTo>
                <a:lnTo>
                  <a:pt x="8841" y="3612111"/>
                </a:lnTo>
                <a:cubicBezTo>
                  <a:pt x="11663" y="2906225"/>
                  <a:pt x="-2447" y="1277474"/>
                  <a:pt x="375" y="571588"/>
                </a:cubicBez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 name="Titel 1">
            <a:extLst>
              <a:ext uri="{FF2B5EF4-FFF2-40B4-BE49-F238E27FC236}">
                <a16:creationId xmlns:a16="http://schemas.microsoft.com/office/drawing/2014/main" id="{06F578B1-CB9E-C15B-2D0E-D774D804FB09}"/>
              </a:ext>
            </a:extLst>
          </p:cNvPr>
          <p:cNvSpPr>
            <a:spLocks noGrp="1"/>
          </p:cNvSpPr>
          <p:nvPr>
            <p:ph type="title"/>
          </p:nvPr>
        </p:nvSpPr>
        <p:spPr>
          <a:xfrm rot="21420000">
            <a:off x="496980" y="3221623"/>
            <a:ext cx="10264470" cy="1250066"/>
          </a:xfrm>
        </p:spPr>
        <p:txBody>
          <a:bodyPr vert="horz" lIns="91440" tIns="45720" rIns="91440" bIns="45720" rtlCol="0" anchor="b">
            <a:normAutofit/>
          </a:bodyPr>
          <a:lstStyle/>
          <a:p>
            <a:pPr algn="r"/>
            <a:r>
              <a:rPr lang="en-US" sz="7400">
                <a:solidFill>
                  <a:schemeClr val="bg1"/>
                </a:solidFill>
              </a:rPr>
              <a:t>Strukturen und Formen</a:t>
            </a:r>
          </a:p>
        </p:txBody>
      </p:sp>
      <p:sp>
        <p:nvSpPr>
          <p:cNvPr id="28" name="5-Point Star 12">
            <a:extLst>
              <a:ext uri="{FF2B5EF4-FFF2-40B4-BE49-F238E27FC236}">
                <a16:creationId xmlns:a16="http://schemas.microsoft.com/office/drawing/2014/main" id="{EB803A74-8E46-4CF3-B85A-2F618214C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 name="Inhaltsplatzhalter 2">
            <a:extLst>
              <a:ext uri="{FF2B5EF4-FFF2-40B4-BE49-F238E27FC236}">
                <a16:creationId xmlns:a16="http://schemas.microsoft.com/office/drawing/2014/main" id="{65E31099-F08A-69DB-A8B1-ADDFCD0C6653}"/>
              </a:ext>
            </a:extLst>
          </p:cNvPr>
          <p:cNvSpPr>
            <a:spLocks noGrp="1"/>
          </p:cNvSpPr>
          <p:nvPr>
            <p:ph idx="1"/>
          </p:nvPr>
        </p:nvSpPr>
        <p:spPr>
          <a:xfrm rot="21420000">
            <a:off x="538344" y="4356657"/>
            <a:ext cx="10271534" cy="494162"/>
          </a:xfrm>
        </p:spPr>
        <p:txBody>
          <a:bodyPr vert="horz" lIns="91440" tIns="45720" rIns="91440" bIns="45720" rtlCol="0" anchor="t">
            <a:normAutofit/>
          </a:bodyPr>
          <a:lstStyle/>
          <a:p>
            <a:pPr marL="0" indent="0" algn="r">
              <a:lnSpc>
                <a:spcPct val="110000"/>
              </a:lnSpc>
              <a:buNone/>
            </a:pPr>
            <a:r>
              <a:rPr lang="en-US" sz="2600" dirty="0">
                <a:solidFill>
                  <a:schemeClr val="bg1"/>
                </a:solidFill>
              </a:rPr>
              <a:t>Lyrik, </a:t>
            </a:r>
            <a:r>
              <a:rPr lang="en-US" sz="2600" dirty="0" err="1">
                <a:solidFill>
                  <a:schemeClr val="bg1"/>
                </a:solidFill>
              </a:rPr>
              <a:t>Kurzprosa</a:t>
            </a:r>
            <a:r>
              <a:rPr lang="en-US" sz="2600" dirty="0">
                <a:solidFill>
                  <a:schemeClr val="bg1"/>
                </a:solidFill>
              </a:rPr>
              <a:t>, Rap, Comedy? – </a:t>
            </a:r>
            <a:r>
              <a:rPr lang="en-US" sz="2600" dirty="0" err="1">
                <a:solidFill>
                  <a:schemeClr val="bg1"/>
                </a:solidFill>
              </a:rPr>
              <a:t>Deine</a:t>
            </a:r>
            <a:r>
              <a:rPr lang="en-US" sz="2600" dirty="0">
                <a:solidFill>
                  <a:schemeClr val="bg1"/>
                </a:solidFill>
              </a:rPr>
              <a:t> </a:t>
            </a:r>
            <a:r>
              <a:rPr lang="en-US" sz="2600" dirty="0" err="1">
                <a:solidFill>
                  <a:schemeClr val="bg1"/>
                </a:solidFill>
              </a:rPr>
              <a:t>Entscheidung</a:t>
            </a:r>
            <a:r>
              <a:rPr lang="en-US" sz="2600" dirty="0">
                <a:solidFill>
                  <a:schemeClr val="bg1"/>
                </a:solidFill>
              </a:rPr>
              <a:t>!</a:t>
            </a:r>
          </a:p>
        </p:txBody>
      </p:sp>
    </p:spTree>
    <p:extLst>
      <p:ext uri="{BB962C8B-B14F-4D97-AF65-F5344CB8AC3E}">
        <p14:creationId xmlns:p14="http://schemas.microsoft.com/office/powerpoint/2010/main" val="3105732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4"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6"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8"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Impact" panose="020B0806030902050204"/>
              <a:ea typeface="+mn-ea"/>
              <a:cs typeface="+mn-cs"/>
            </a:endParaRPr>
          </a:p>
        </p:txBody>
      </p:sp>
      <p:sp>
        <p:nvSpPr>
          <p:cNvPr id="20"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useBgFill="1">
        <p:nvSpPr>
          <p:cNvPr id="22" name="Rectangle 21">
            <a:extLst>
              <a:ext uri="{FF2B5EF4-FFF2-40B4-BE49-F238E27FC236}">
                <a16:creationId xmlns:a16="http://schemas.microsoft.com/office/drawing/2014/main" id="{9EB9FA3F-CAB0-4533-9364-224CEC6FF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2" name="Titel 1">
            <a:extLst>
              <a:ext uri="{FF2B5EF4-FFF2-40B4-BE49-F238E27FC236}">
                <a16:creationId xmlns:a16="http://schemas.microsoft.com/office/drawing/2014/main" id="{37F39066-52CB-C622-AC50-34AD198CF755}"/>
              </a:ext>
            </a:extLst>
          </p:cNvPr>
          <p:cNvSpPr>
            <a:spLocks noGrp="1"/>
          </p:cNvSpPr>
          <p:nvPr>
            <p:ph type="title"/>
          </p:nvPr>
        </p:nvSpPr>
        <p:spPr>
          <a:xfrm>
            <a:off x="691547" y="4519749"/>
            <a:ext cx="10805790" cy="1270279"/>
          </a:xfrm>
        </p:spPr>
        <p:txBody>
          <a:bodyPr vert="horz" lIns="91440" tIns="45720" rIns="91440" bIns="45720" rtlCol="0" anchor="b">
            <a:normAutofit/>
          </a:bodyPr>
          <a:lstStyle/>
          <a:p>
            <a:pPr algn="ctr"/>
            <a:r>
              <a:rPr lang="en-US" sz="6600" dirty="0" err="1"/>
              <a:t>Austauschblock</a:t>
            </a:r>
            <a:r>
              <a:rPr lang="en-US" sz="6600" dirty="0"/>
              <a:t> 2</a:t>
            </a:r>
          </a:p>
        </p:txBody>
      </p:sp>
      <p:sp>
        <p:nvSpPr>
          <p:cNvPr id="24" name="5-Point Star 31">
            <a:extLst>
              <a:ext uri="{FF2B5EF4-FFF2-40B4-BE49-F238E27FC236}">
                <a16:creationId xmlns:a16="http://schemas.microsoft.com/office/drawing/2014/main" id="{42B0C1BF-5CB1-40DA-9A22-5452B5469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03408" y="6388943"/>
            <a:ext cx="373049" cy="373049"/>
          </a:xfrm>
          <a:prstGeom prst="star5">
            <a:avLst>
              <a:gd name="adj" fmla="val 26693"/>
              <a:gd name="hf" fmla="val 105146"/>
              <a:gd name="vf" fmla="val 110557"/>
            </a:avLst>
          </a:prstGeom>
          <a:solidFill>
            <a:schemeClr val="tx1">
              <a:lumMod val="65000"/>
              <a:lumOff val="35000"/>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3" name="Textplatzhalter 2">
            <a:extLst>
              <a:ext uri="{FF2B5EF4-FFF2-40B4-BE49-F238E27FC236}">
                <a16:creationId xmlns:a16="http://schemas.microsoft.com/office/drawing/2014/main" id="{A75D79EF-FD44-8236-4AA6-38D78C9847D6}"/>
              </a:ext>
            </a:extLst>
          </p:cNvPr>
          <p:cNvSpPr>
            <a:spLocks noGrp="1"/>
          </p:cNvSpPr>
          <p:nvPr>
            <p:ph type="body" idx="1"/>
          </p:nvPr>
        </p:nvSpPr>
        <p:spPr>
          <a:xfrm>
            <a:off x="704957" y="5790868"/>
            <a:ext cx="10792448" cy="562506"/>
          </a:xfrm>
        </p:spPr>
        <p:txBody>
          <a:bodyPr vert="horz" lIns="91440" tIns="45720" rIns="91440" bIns="45720" rtlCol="0" anchor="t">
            <a:normAutofit/>
          </a:bodyPr>
          <a:lstStyle/>
          <a:p>
            <a:pPr algn="ctr"/>
            <a:endParaRPr lang="en-US" sz="2800"/>
          </a:p>
        </p:txBody>
      </p:sp>
      <p:pic>
        <p:nvPicPr>
          <p:cNvPr id="5" name="Grafik 4" descr="Chat Silhouette">
            <a:extLst>
              <a:ext uri="{FF2B5EF4-FFF2-40B4-BE49-F238E27FC236}">
                <a16:creationId xmlns:a16="http://schemas.microsoft.com/office/drawing/2014/main" id="{BED0108D-0636-159E-4D0B-06F8062050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37094" y="691546"/>
            <a:ext cx="3514694" cy="3514694"/>
          </a:xfrm>
          <a:prstGeom prst="rect">
            <a:avLst/>
          </a:prstGeom>
        </p:spPr>
      </p:pic>
    </p:spTree>
    <p:extLst>
      <p:ext uri="{BB962C8B-B14F-4D97-AF65-F5344CB8AC3E}">
        <p14:creationId xmlns:p14="http://schemas.microsoft.com/office/powerpoint/2010/main" val="34303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886762-16F0-4868-B83A-261746214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a:extLst>
              <a:ext uri="{FF2B5EF4-FFF2-40B4-BE49-F238E27FC236}">
                <a16:creationId xmlns:a16="http://schemas.microsoft.com/office/drawing/2014/main" id="{D2B54B4E-3454-4B76-B85A-8512B772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4" name="Freeform 13">
            <a:extLst>
              <a:ext uri="{FF2B5EF4-FFF2-40B4-BE49-F238E27FC236}">
                <a16:creationId xmlns:a16="http://schemas.microsoft.com/office/drawing/2014/main" id="{7EFFE965-5586-4889-A74D-3A6080D04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6" name="Freeform 25">
            <a:extLst>
              <a:ext uri="{FF2B5EF4-FFF2-40B4-BE49-F238E27FC236}">
                <a16:creationId xmlns:a16="http://schemas.microsoft.com/office/drawing/2014/main" id="{5BC4125D-18D9-4A65-82B6-C24FE94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8" name="Freeform 14">
            <a:extLst>
              <a:ext uri="{FF2B5EF4-FFF2-40B4-BE49-F238E27FC236}">
                <a16:creationId xmlns:a16="http://schemas.microsoft.com/office/drawing/2014/main" id="{A86DE327-0F45-4F54-BB6C-68A093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de-DE"/>
          </a:p>
        </p:txBody>
      </p:sp>
      <p:sp>
        <p:nvSpPr>
          <p:cNvPr id="20" name="5-Point Star 24">
            <a:extLst>
              <a:ext uri="{FF2B5EF4-FFF2-40B4-BE49-F238E27FC236}">
                <a16:creationId xmlns:a16="http://schemas.microsoft.com/office/drawing/2014/main" id="{795857C2-E6E7-405A-B5A3-4DE3B50A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de-DE"/>
          </a:p>
        </p:txBody>
      </p:sp>
      <p:pic>
        <p:nvPicPr>
          <p:cNvPr id="5" name="Inhaltsplatzhalter 4" descr="Ein Bild, das Audiogeräte, Kopfhörer, Mikrofon, Schwarzweiß enthält.&#10;&#10;Automatisch generierte Beschreibung">
            <a:extLst>
              <a:ext uri="{FF2B5EF4-FFF2-40B4-BE49-F238E27FC236}">
                <a16:creationId xmlns:a16="http://schemas.microsoft.com/office/drawing/2014/main" id="{199EEBFA-9FD7-931F-8241-F3AA82CBFDD7}"/>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2135" t="2333" r="6956" b="11406"/>
          <a:stretch/>
        </p:blipFill>
        <p:spPr>
          <a:xfrm>
            <a:off x="0" y="0"/>
            <a:ext cx="12191980" cy="7664165"/>
          </a:xfrm>
          <a:prstGeom prst="rect">
            <a:avLst/>
          </a:prstGeom>
        </p:spPr>
      </p:pic>
      <p:sp>
        <p:nvSpPr>
          <p:cNvPr id="22" name="Freeform 9">
            <a:extLst>
              <a:ext uri="{FF2B5EF4-FFF2-40B4-BE49-F238E27FC236}">
                <a16:creationId xmlns:a16="http://schemas.microsoft.com/office/drawing/2014/main" id="{BE135C2E-C781-46AF-BE4C-9B57C07D9C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8288" y="2698990"/>
            <a:ext cx="11338098" cy="3612111"/>
          </a:xfrm>
          <a:custGeom>
            <a:avLst/>
            <a:gdLst>
              <a:gd name="connsiteX0" fmla="*/ 0 w 11329257"/>
              <a:gd name="connsiteY0" fmla="*/ 1672253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0 w 11329257"/>
              <a:gd name="connsiteY4" fmla="*/ 1672253 h 3112578"/>
              <a:gd name="connsiteX0" fmla="*/ 8467 w 11329257"/>
              <a:gd name="connsiteY0" fmla="*/ 994919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8467 w 11329257"/>
              <a:gd name="connsiteY4" fmla="*/ 994919 h 3112578"/>
              <a:gd name="connsiteX0" fmla="*/ 814 w 11330070"/>
              <a:gd name="connsiteY0" fmla="*/ 732453 h 3112578"/>
              <a:gd name="connsiteX1" fmla="*/ 11202554 w 11330070"/>
              <a:gd name="connsiteY1" fmla="*/ 0 h 3112578"/>
              <a:gd name="connsiteX2" fmla="*/ 11330070 w 11330070"/>
              <a:gd name="connsiteY2" fmla="*/ 2508571 h 3112578"/>
              <a:gd name="connsiteX3" fmla="*/ 813 w 11330070"/>
              <a:gd name="connsiteY3" fmla="*/ 3112578 h 3112578"/>
              <a:gd name="connsiteX4" fmla="*/ 814 w 11330070"/>
              <a:gd name="connsiteY4" fmla="*/ 732453 h 3112578"/>
              <a:gd name="connsiteX0" fmla="*/ 375 w 11338098"/>
              <a:gd name="connsiteY0" fmla="*/ 622387 h 3112578"/>
              <a:gd name="connsiteX1" fmla="*/ 11210582 w 11338098"/>
              <a:gd name="connsiteY1" fmla="*/ 0 h 3112578"/>
              <a:gd name="connsiteX2" fmla="*/ 11338098 w 11338098"/>
              <a:gd name="connsiteY2" fmla="*/ 2508571 h 3112578"/>
              <a:gd name="connsiteX3" fmla="*/ 8841 w 11338098"/>
              <a:gd name="connsiteY3" fmla="*/ 3112578 h 3112578"/>
              <a:gd name="connsiteX4" fmla="*/ 375 w 11338098"/>
              <a:gd name="connsiteY4" fmla="*/ 622387 h 3112578"/>
              <a:gd name="connsiteX0" fmla="*/ 375 w 11338098"/>
              <a:gd name="connsiteY0" fmla="*/ 10203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1020320 h 3510511"/>
              <a:gd name="connsiteX0" fmla="*/ 375 w 11338098"/>
              <a:gd name="connsiteY0" fmla="*/ 6647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64720 h 3510511"/>
              <a:gd name="connsiteX0" fmla="*/ 375 w 11338098"/>
              <a:gd name="connsiteY0" fmla="*/ 605454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05454 h 3510511"/>
              <a:gd name="connsiteX0" fmla="*/ 375 w 11338098"/>
              <a:gd name="connsiteY0" fmla="*/ 707054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707054 h 3612111"/>
              <a:gd name="connsiteX0" fmla="*/ 375 w 11338098"/>
              <a:gd name="connsiteY0" fmla="*/ 571588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571588 h 3612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8098" h="3612111">
                <a:moveTo>
                  <a:pt x="375" y="571588"/>
                </a:moveTo>
                <a:lnTo>
                  <a:pt x="11176715" y="0"/>
                </a:lnTo>
                <a:lnTo>
                  <a:pt x="11338098" y="3008104"/>
                </a:lnTo>
                <a:lnTo>
                  <a:pt x="8841" y="3612111"/>
                </a:lnTo>
                <a:cubicBezTo>
                  <a:pt x="11663" y="2906225"/>
                  <a:pt x="-2447" y="1277474"/>
                  <a:pt x="375" y="571588"/>
                </a:cubicBez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 name="Titel 1">
            <a:extLst>
              <a:ext uri="{FF2B5EF4-FFF2-40B4-BE49-F238E27FC236}">
                <a16:creationId xmlns:a16="http://schemas.microsoft.com/office/drawing/2014/main" id="{06F578B1-CB9E-C15B-2D0E-D774D804FB09}"/>
              </a:ext>
            </a:extLst>
          </p:cNvPr>
          <p:cNvSpPr>
            <a:spLocks noGrp="1"/>
          </p:cNvSpPr>
          <p:nvPr>
            <p:ph type="title"/>
          </p:nvPr>
        </p:nvSpPr>
        <p:spPr>
          <a:xfrm rot="21420000">
            <a:off x="496980" y="3221623"/>
            <a:ext cx="10264470" cy="1250066"/>
          </a:xfrm>
        </p:spPr>
        <p:txBody>
          <a:bodyPr vert="horz" lIns="91440" tIns="45720" rIns="91440" bIns="45720" rtlCol="0" anchor="b">
            <a:normAutofit/>
          </a:bodyPr>
          <a:lstStyle/>
          <a:p>
            <a:pPr algn="r"/>
            <a:r>
              <a:rPr lang="en-US" sz="4400" dirty="0" err="1">
                <a:solidFill>
                  <a:schemeClr val="bg1"/>
                </a:solidFill>
              </a:rPr>
              <a:t>Gemeinsames</a:t>
            </a:r>
            <a:r>
              <a:rPr lang="en-US" sz="4400" dirty="0">
                <a:solidFill>
                  <a:schemeClr val="bg1"/>
                </a:solidFill>
              </a:rPr>
              <a:t> </a:t>
            </a:r>
            <a:r>
              <a:rPr lang="en-US" sz="4400" dirty="0" err="1">
                <a:solidFill>
                  <a:schemeClr val="bg1"/>
                </a:solidFill>
              </a:rPr>
              <a:t>Hören</a:t>
            </a:r>
            <a:r>
              <a:rPr lang="en-US" sz="4400" dirty="0">
                <a:solidFill>
                  <a:schemeClr val="bg1"/>
                </a:solidFill>
              </a:rPr>
              <a:t>, Feedback-Kultur</a:t>
            </a:r>
          </a:p>
        </p:txBody>
      </p:sp>
      <p:sp>
        <p:nvSpPr>
          <p:cNvPr id="24" name="5-Point Star 12">
            <a:extLst>
              <a:ext uri="{FF2B5EF4-FFF2-40B4-BE49-F238E27FC236}">
                <a16:creationId xmlns:a16="http://schemas.microsoft.com/office/drawing/2014/main" id="{EB803A74-8E46-4CF3-B85A-2F618214C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6" name="Inhaltsplatzhalter 2">
            <a:extLst>
              <a:ext uri="{FF2B5EF4-FFF2-40B4-BE49-F238E27FC236}">
                <a16:creationId xmlns:a16="http://schemas.microsoft.com/office/drawing/2014/main" id="{6DF4E106-FA50-9051-619F-99C583F998D2}"/>
              </a:ext>
            </a:extLst>
          </p:cNvPr>
          <p:cNvSpPr txBox="1">
            <a:spLocks/>
          </p:cNvSpPr>
          <p:nvPr/>
        </p:nvSpPr>
        <p:spPr>
          <a:xfrm rot="21420000">
            <a:off x="550698" y="4454852"/>
            <a:ext cx="10271534" cy="1286740"/>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r">
              <a:lnSpc>
                <a:spcPct val="110000"/>
              </a:lnSpc>
              <a:buFont typeface="Arial" panose="020B0604020202020204" pitchFamily="34" charset="0"/>
              <a:buNone/>
            </a:pPr>
            <a:r>
              <a:rPr lang="en-US" sz="2600" dirty="0">
                <a:solidFill>
                  <a:schemeClr val="bg1"/>
                </a:solidFill>
              </a:rPr>
              <a:t>Wie </a:t>
            </a:r>
            <a:r>
              <a:rPr lang="en-US" sz="2600" dirty="0" err="1">
                <a:solidFill>
                  <a:schemeClr val="bg1"/>
                </a:solidFill>
              </a:rPr>
              <a:t>klinge</a:t>
            </a:r>
            <a:r>
              <a:rPr lang="en-US" sz="2600" dirty="0">
                <a:solidFill>
                  <a:schemeClr val="bg1"/>
                </a:solidFill>
              </a:rPr>
              <a:t> ich? </a:t>
            </a:r>
          </a:p>
          <a:p>
            <a:pPr marL="0" indent="0" algn="r">
              <a:lnSpc>
                <a:spcPct val="110000"/>
              </a:lnSpc>
              <a:buFont typeface="Arial" panose="020B0604020202020204" pitchFamily="34" charset="0"/>
              <a:buNone/>
            </a:pPr>
            <a:r>
              <a:rPr lang="en-US" sz="2600" dirty="0" err="1">
                <a:solidFill>
                  <a:schemeClr val="bg1"/>
                </a:solidFill>
              </a:rPr>
              <a:t>Welche</a:t>
            </a:r>
            <a:r>
              <a:rPr lang="en-US" sz="2600" dirty="0">
                <a:solidFill>
                  <a:schemeClr val="bg1"/>
                </a:solidFill>
              </a:rPr>
              <a:t> </a:t>
            </a:r>
            <a:r>
              <a:rPr lang="en-US" sz="2600" dirty="0" err="1">
                <a:solidFill>
                  <a:schemeClr val="bg1"/>
                </a:solidFill>
              </a:rPr>
              <a:t>rhetorischen</a:t>
            </a:r>
            <a:r>
              <a:rPr lang="en-US" sz="2600" dirty="0">
                <a:solidFill>
                  <a:schemeClr val="bg1"/>
                </a:solidFill>
              </a:rPr>
              <a:t> </a:t>
            </a:r>
            <a:r>
              <a:rPr lang="en-US" sz="2600" dirty="0" err="1">
                <a:solidFill>
                  <a:schemeClr val="bg1"/>
                </a:solidFill>
              </a:rPr>
              <a:t>mittel</a:t>
            </a:r>
            <a:r>
              <a:rPr lang="en-US" sz="2600" dirty="0">
                <a:solidFill>
                  <a:schemeClr val="bg1"/>
                </a:solidFill>
              </a:rPr>
              <a:t> </a:t>
            </a:r>
            <a:r>
              <a:rPr lang="en-US" sz="2600" dirty="0" err="1">
                <a:solidFill>
                  <a:schemeClr val="bg1"/>
                </a:solidFill>
              </a:rPr>
              <a:t>greifen</a:t>
            </a:r>
            <a:r>
              <a:rPr lang="en-US" sz="2600" dirty="0">
                <a:solidFill>
                  <a:schemeClr val="bg1"/>
                </a:solidFill>
              </a:rPr>
              <a:t>?</a:t>
            </a:r>
          </a:p>
          <a:p>
            <a:pPr marL="0" indent="0" algn="r">
              <a:lnSpc>
                <a:spcPct val="110000"/>
              </a:lnSpc>
              <a:buFont typeface="Arial" panose="020B0604020202020204" pitchFamily="34" charset="0"/>
              <a:buNone/>
            </a:pPr>
            <a:r>
              <a:rPr lang="en-US" sz="2600" dirty="0">
                <a:solidFill>
                  <a:schemeClr val="bg1"/>
                </a:solidFill>
              </a:rPr>
              <a:t>Wie </a:t>
            </a:r>
            <a:r>
              <a:rPr lang="en-US" sz="2600" dirty="0" err="1">
                <a:solidFill>
                  <a:schemeClr val="bg1"/>
                </a:solidFill>
              </a:rPr>
              <a:t>sprechen</a:t>
            </a:r>
            <a:r>
              <a:rPr lang="en-US" sz="2600" dirty="0">
                <a:solidFill>
                  <a:schemeClr val="bg1"/>
                </a:solidFill>
              </a:rPr>
              <a:t> </a:t>
            </a:r>
            <a:r>
              <a:rPr lang="en-US" sz="2600" dirty="0" err="1">
                <a:solidFill>
                  <a:schemeClr val="bg1"/>
                </a:solidFill>
              </a:rPr>
              <a:t>wir</a:t>
            </a:r>
            <a:r>
              <a:rPr lang="en-US" sz="2600" dirty="0">
                <a:solidFill>
                  <a:schemeClr val="bg1"/>
                </a:solidFill>
              </a:rPr>
              <a:t> </a:t>
            </a:r>
            <a:r>
              <a:rPr lang="en-US" sz="2600" dirty="0" err="1">
                <a:solidFill>
                  <a:schemeClr val="bg1"/>
                </a:solidFill>
              </a:rPr>
              <a:t>darüber</a:t>
            </a:r>
            <a:r>
              <a:rPr lang="en-US" sz="2600" dirty="0">
                <a:solidFill>
                  <a:schemeClr val="bg1"/>
                </a:solidFill>
              </a:rPr>
              <a:t>?</a:t>
            </a:r>
          </a:p>
        </p:txBody>
      </p:sp>
    </p:spTree>
    <p:extLst>
      <p:ext uri="{BB962C8B-B14F-4D97-AF65-F5344CB8AC3E}">
        <p14:creationId xmlns:p14="http://schemas.microsoft.com/office/powerpoint/2010/main" val="1283591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FBEB3D-C829-7AD2-D382-326447D0FFA4}"/>
              </a:ext>
            </a:extLst>
          </p:cNvPr>
          <p:cNvSpPr>
            <a:spLocks noGrp="1"/>
          </p:cNvSpPr>
          <p:nvPr>
            <p:ph type="title"/>
          </p:nvPr>
        </p:nvSpPr>
        <p:spPr/>
        <p:txBody>
          <a:bodyPr/>
          <a:lstStyle/>
          <a:p>
            <a:r>
              <a:rPr lang="de-DE" dirty="0"/>
              <a:t>Kritik am Poetry-Slam-Format</a:t>
            </a:r>
          </a:p>
        </p:txBody>
      </p:sp>
      <p:sp>
        <p:nvSpPr>
          <p:cNvPr id="3" name="Inhaltsplatzhalter 2">
            <a:extLst>
              <a:ext uri="{FF2B5EF4-FFF2-40B4-BE49-F238E27FC236}">
                <a16:creationId xmlns:a16="http://schemas.microsoft.com/office/drawing/2014/main" id="{EB6F3995-3123-105A-12C6-08A4921BB187}"/>
              </a:ext>
            </a:extLst>
          </p:cNvPr>
          <p:cNvSpPr>
            <a:spLocks noGrp="1"/>
          </p:cNvSpPr>
          <p:nvPr>
            <p:ph idx="1"/>
          </p:nvPr>
        </p:nvSpPr>
        <p:spPr/>
        <p:txBody>
          <a:bodyPr>
            <a:normAutofit/>
          </a:bodyPr>
          <a:lstStyle/>
          <a:p>
            <a:pPr marL="0" indent="0">
              <a:buNone/>
            </a:pPr>
            <a:r>
              <a:rPr lang="de-DE" dirty="0"/>
              <a:t>„Gerade in Deutschland wurde der Slam zum Sprachrohr eines affirmativen gesellschaftlichen Milieus. […] Die Lesezeit von meist fünf Minuten, die den Auftretenden für ihre Performance eingeräumt wird, führt zu Darbietungen, die ein Publikumsverständnis im Sekundentakt anstreben: </a:t>
            </a:r>
            <a:r>
              <a:rPr lang="de-DE" dirty="0">
                <a:solidFill>
                  <a:schemeClr val="accent1"/>
                </a:solidFill>
              </a:rPr>
              <a:t>schnell zugängliche, massentaugliche Instant-Sprechtexte</a:t>
            </a:r>
            <a:r>
              <a:rPr lang="de-DE" dirty="0"/>
              <a:t>. […] Slam-Prosa stellt eine Einverständnis-heischende Textform dar, deren Hauptmerkmal darin besteht, dass sie ihre Mehrheitsfähigkeit intoniert. […] Der Performer, der den Genuss seines Größenselbst sucht, existiert erst durch den bestätigenden Blick des anderen. […]“</a:t>
            </a:r>
          </a:p>
        </p:txBody>
      </p:sp>
      <p:sp>
        <p:nvSpPr>
          <p:cNvPr id="5" name="Textfeld 4">
            <a:extLst>
              <a:ext uri="{FF2B5EF4-FFF2-40B4-BE49-F238E27FC236}">
                <a16:creationId xmlns:a16="http://schemas.microsoft.com/office/drawing/2014/main" id="{5D9E197D-FBCD-4509-9628-EB1D68F87F9E}"/>
              </a:ext>
            </a:extLst>
          </p:cNvPr>
          <p:cNvSpPr txBox="1"/>
          <p:nvPr/>
        </p:nvSpPr>
        <p:spPr>
          <a:xfrm>
            <a:off x="8102396" y="5802868"/>
            <a:ext cx="3283359" cy="369332"/>
          </a:xfrm>
          <a:prstGeom prst="rect">
            <a:avLst/>
          </a:prstGeom>
          <a:noFill/>
        </p:spPr>
        <p:txBody>
          <a:bodyPr wrap="square">
            <a:spAutoFit/>
          </a:bodyPr>
          <a:lstStyle/>
          <a:p>
            <a:r>
              <a:rPr lang="de-DE" dirty="0">
                <a:solidFill>
                  <a:schemeClr val="bg1"/>
                </a:solidFill>
              </a:rPr>
              <a:t>- Boris </a:t>
            </a:r>
            <a:r>
              <a:rPr lang="de-DE" dirty="0" err="1">
                <a:solidFill>
                  <a:schemeClr val="bg1"/>
                </a:solidFill>
              </a:rPr>
              <a:t>Preckwitz</a:t>
            </a:r>
            <a:r>
              <a:rPr lang="de-DE" dirty="0">
                <a:solidFill>
                  <a:schemeClr val="bg1"/>
                </a:solidFill>
              </a:rPr>
              <a:t> -</a:t>
            </a:r>
          </a:p>
        </p:txBody>
      </p:sp>
      <p:sp>
        <p:nvSpPr>
          <p:cNvPr id="6" name="Fußzeilenplatzhalter 4">
            <a:extLst>
              <a:ext uri="{FF2B5EF4-FFF2-40B4-BE49-F238E27FC236}">
                <a16:creationId xmlns:a16="http://schemas.microsoft.com/office/drawing/2014/main" id="{EC63680C-7F6F-1305-2922-80F2A3705ADB}"/>
              </a:ext>
            </a:extLst>
          </p:cNvPr>
          <p:cNvSpPr>
            <a:spLocks noGrp="1"/>
          </p:cNvSpPr>
          <p:nvPr>
            <p:ph type="ftr" sz="quarter" idx="11"/>
          </p:nvPr>
        </p:nvSpPr>
        <p:spPr>
          <a:xfrm>
            <a:off x="685801" y="5757334"/>
            <a:ext cx="5499719" cy="498470"/>
          </a:xfrm>
        </p:spPr>
        <p:txBody>
          <a:bodyPr/>
          <a:lstStyle/>
          <a:p>
            <a:r>
              <a:rPr lang="de-DE" sz="1200" dirty="0">
                <a:solidFill>
                  <a:schemeClr val="bg1"/>
                </a:solidFill>
              </a:rPr>
              <a:t>Ruben W. Franz - PKC Freudental 2024 - Aufstehen gegen Antisemitismus</a:t>
            </a:r>
          </a:p>
        </p:txBody>
      </p:sp>
    </p:spTree>
    <p:extLst>
      <p:ext uri="{BB962C8B-B14F-4D97-AF65-F5344CB8AC3E}">
        <p14:creationId xmlns:p14="http://schemas.microsoft.com/office/powerpoint/2010/main" val="7545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FBEB3D-C829-7AD2-D382-326447D0FFA4}"/>
              </a:ext>
            </a:extLst>
          </p:cNvPr>
          <p:cNvSpPr>
            <a:spLocks noGrp="1"/>
          </p:cNvSpPr>
          <p:nvPr>
            <p:ph type="title"/>
          </p:nvPr>
        </p:nvSpPr>
        <p:spPr/>
        <p:txBody>
          <a:bodyPr/>
          <a:lstStyle/>
          <a:p>
            <a:r>
              <a:rPr lang="de-DE" dirty="0"/>
              <a:t>Kritik am Poetry-Slam-Format</a:t>
            </a:r>
          </a:p>
        </p:txBody>
      </p:sp>
      <p:sp>
        <p:nvSpPr>
          <p:cNvPr id="3" name="Inhaltsplatzhalter 2">
            <a:extLst>
              <a:ext uri="{FF2B5EF4-FFF2-40B4-BE49-F238E27FC236}">
                <a16:creationId xmlns:a16="http://schemas.microsoft.com/office/drawing/2014/main" id="{EB6F3995-3123-105A-12C6-08A4921BB187}"/>
              </a:ext>
            </a:extLst>
          </p:cNvPr>
          <p:cNvSpPr>
            <a:spLocks noGrp="1"/>
          </p:cNvSpPr>
          <p:nvPr>
            <p:ph idx="1"/>
          </p:nvPr>
        </p:nvSpPr>
        <p:spPr/>
        <p:txBody>
          <a:bodyPr>
            <a:normAutofit/>
          </a:bodyPr>
          <a:lstStyle/>
          <a:p>
            <a:pPr marL="0" indent="0">
              <a:buNone/>
            </a:pPr>
            <a:r>
              <a:rPr lang="de-DE" dirty="0"/>
              <a:t>„Vielen für den Live-Vortrag verfassten Texte eignet </a:t>
            </a:r>
            <a:r>
              <a:rPr lang="de-DE" dirty="0">
                <a:solidFill>
                  <a:schemeClr val="accent1"/>
                </a:solidFill>
              </a:rPr>
              <a:t>eine Unterkomplexität, die dem ungeschulten Ohr nicht bewusst wird</a:t>
            </a:r>
            <a:r>
              <a:rPr lang="de-DE" dirty="0"/>
              <a:t>. […] Die seriellen Rap-Rhymes, wie auch die Refrains und Repetitionsverfahren des spoken Word nähern sich dem Prinzip der Werbung an, demzufolge eine Botschaft nur oft genug wiederholt werden muss, um anzukommen. […] Konnte sich der Slam </a:t>
            </a:r>
            <a:r>
              <a:rPr lang="de-DE" dirty="0">
                <a:solidFill>
                  <a:schemeClr val="accent1"/>
                </a:solidFill>
              </a:rPr>
              <a:t>anfangs noch als Ausdruck literarischer und sozialer Dissidenz </a:t>
            </a:r>
            <a:r>
              <a:rPr lang="de-DE" dirty="0"/>
              <a:t>ausgeben, so ist er längst zu einem Mittel schulischer Didaktik geworden.“</a:t>
            </a:r>
          </a:p>
        </p:txBody>
      </p:sp>
      <p:sp>
        <p:nvSpPr>
          <p:cNvPr id="5" name="Textfeld 4">
            <a:extLst>
              <a:ext uri="{FF2B5EF4-FFF2-40B4-BE49-F238E27FC236}">
                <a16:creationId xmlns:a16="http://schemas.microsoft.com/office/drawing/2014/main" id="{5D9E197D-FBCD-4509-9628-EB1D68F87F9E}"/>
              </a:ext>
            </a:extLst>
          </p:cNvPr>
          <p:cNvSpPr txBox="1"/>
          <p:nvPr/>
        </p:nvSpPr>
        <p:spPr>
          <a:xfrm>
            <a:off x="8102396" y="5802868"/>
            <a:ext cx="3283359" cy="369332"/>
          </a:xfrm>
          <a:prstGeom prst="rect">
            <a:avLst/>
          </a:prstGeom>
          <a:noFill/>
        </p:spPr>
        <p:txBody>
          <a:bodyPr wrap="square">
            <a:spAutoFit/>
          </a:bodyPr>
          <a:lstStyle/>
          <a:p>
            <a:r>
              <a:rPr lang="de-DE" dirty="0">
                <a:solidFill>
                  <a:schemeClr val="bg1"/>
                </a:solidFill>
              </a:rPr>
              <a:t>- Boris </a:t>
            </a:r>
            <a:r>
              <a:rPr lang="de-DE" dirty="0" err="1">
                <a:solidFill>
                  <a:schemeClr val="bg1"/>
                </a:solidFill>
              </a:rPr>
              <a:t>Preckwitz</a:t>
            </a:r>
            <a:r>
              <a:rPr lang="de-DE" dirty="0">
                <a:solidFill>
                  <a:schemeClr val="bg1"/>
                </a:solidFill>
              </a:rPr>
              <a:t> -</a:t>
            </a:r>
          </a:p>
        </p:txBody>
      </p:sp>
      <p:sp>
        <p:nvSpPr>
          <p:cNvPr id="6" name="Fußzeilenplatzhalter 4">
            <a:extLst>
              <a:ext uri="{FF2B5EF4-FFF2-40B4-BE49-F238E27FC236}">
                <a16:creationId xmlns:a16="http://schemas.microsoft.com/office/drawing/2014/main" id="{EC63680C-7F6F-1305-2922-80F2A3705ADB}"/>
              </a:ext>
            </a:extLst>
          </p:cNvPr>
          <p:cNvSpPr>
            <a:spLocks noGrp="1"/>
          </p:cNvSpPr>
          <p:nvPr>
            <p:ph type="ftr" sz="quarter" idx="11"/>
          </p:nvPr>
        </p:nvSpPr>
        <p:spPr>
          <a:xfrm>
            <a:off x="685801" y="5757334"/>
            <a:ext cx="5499719" cy="498470"/>
          </a:xfrm>
        </p:spPr>
        <p:txBody>
          <a:bodyPr/>
          <a:lstStyle/>
          <a:p>
            <a:r>
              <a:rPr lang="de-DE" sz="1200" dirty="0">
                <a:solidFill>
                  <a:schemeClr val="bg1"/>
                </a:solidFill>
              </a:rPr>
              <a:t>Ruben W. Franz - PKC Freudental 2024 - Aufstehen gegen Antisemitismus</a:t>
            </a:r>
          </a:p>
        </p:txBody>
      </p:sp>
    </p:spTree>
    <p:extLst>
      <p:ext uri="{BB962C8B-B14F-4D97-AF65-F5344CB8AC3E}">
        <p14:creationId xmlns:p14="http://schemas.microsoft.com/office/powerpoint/2010/main" val="3788653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E66361-AD08-5C2A-FD22-0414E5344D5F}"/>
              </a:ext>
            </a:extLst>
          </p:cNvPr>
          <p:cNvSpPr>
            <a:spLocks noGrp="1"/>
          </p:cNvSpPr>
          <p:nvPr>
            <p:ph type="title"/>
          </p:nvPr>
        </p:nvSpPr>
        <p:spPr/>
        <p:txBody>
          <a:bodyPr>
            <a:normAutofit fontScale="90000"/>
          </a:bodyPr>
          <a:lstStyle/>
          <a:p>
            <a:r>
              <a:rPr lang="de-DE" dirty="0"/>
              <a:t>Humor</a:t>
            </a:r>
            <a:br>
              <a:rPr lang="de-DE" dirty="0"/>
            </a:br>
            <a:r>
              <a:rPr lang="de-DE" sz="3100" dirty="0"/>
              <a:t>oder „Wie man einen Slam gewinnt“</a:t>
            </a:r>
            <a:endParaRPr lang="de-DE" dirty="0"/>
          </a:p>
        </p:txBody>
      </p:sp>
      <p:sp>
        <p:nvSpPr>
          <p:cNvPr id="3" name="Inhaltsplatzhalter 2">
            <a:extLst>
              <a:ext uri="{FF2B5EF4-FFF2-40B4-BE49-F238E27FC236}">
                <a16:creationId xmlns:a16="http://schemas.microsoft.com/office/drawing/2014/main" id="{2A6482D7-732C-D259-565D-82D7D868EE20}"/>
              </a:ext>
            </a:extLst>
          </p:cNvPr>
          <p:cNvSpPr>
            <a:spLocks noGrp="1"/>
          </p:cNvSpPr>
          <p:nvPr>
            <p:ph idx="1"/>
          </p:nvPr>
        </p:nvSpPr>
        <p:spPr/>
        <p:txBody>
          <a:bodyPr>
            <a:normAutofit/>
          </a:bodyPr>
          <a:lstStyle/>
          <a:p>
            <a:r>
              <a:rPr lang="de-DE" dirty="0"/>
              <a:t>Auf deutschsprachigen Slam-bühnen ist immer wieder die Dominanz</a:t>
            </a:r>
            <a:r>
              <a:rPr lang="de-DE" dirty="0">
                <a:solidFill>
                  <a:schemeClr val="accent1"/>
                </a:solidFill>
              </a:rPr>
              <a:t> satirischer</a:t>
            </a:r>
            <a:r>
              <a:rPr lang="de-DE" dirty="0"/>
              <a:t> und </a:t>
            </a:r>
            <a:r>
              <a:rPr lang="de-DE" dirty="0">
                <a:solidFill>
                  <a:schemeClr val="accent1"/>
                </a:solidFill>
              </a:rPr>
              <a:t>humoristischer</a:t>
            </a:r>
            <a:r>
              <a:rPr lang="de-DE" dirty="0"/>
              <a:t> Beiträge beschrieben worden. So zeichneten sich die Gewinner der deutschsprachigen Meisterschaften 2000 bis 2009 durch die Qualität ihrer komischen Texte aus: „Diese stehen beim Publikum hoch im Kurs und werden meist Sieger eines Slams“</a:t>
            </a:r>
          </a:p>
          <a:p>
            <a:r>
              <a:rPr lang="de-DE" dirty="0"/>
              <a:t> „Poetry Slam passt hinsichtlich seiner Strukturen und Funktionen außergewöhnlich gut in den Alltag einer von den Massenmedien und ihren Sendeformaten beherrschte Welt, und sei es nur deswegen, weil die in Slam-Veranstaltungen </a:t>
            </a:r>
            <a:r>
              <a:rPr lang="de-DE" dirty="0">
                <a:solidFill>
                  <a:schemeClr val="accent1"/>
                </a:solidFill>
              </a:rPr>
              <a:t>vorausgesetzte Aufmerksamkeitsspanne </a:t>
            </a:r>
            <a:r>
              <a:rPr lang="de-DE" dirty="0"/>
              <a:t>auf die Konsumgewohnheiten des Publikums zugeschnitten ist.“</a:t>
            </a:r>
          </a:p>
        </p:txBody>
      </p:sp>
      <p:sp>
        <p:nvSpPr>
          <p:cNvPr id="6" name="Textfeld 5">
            <a:extLst>
              <a:ext uri="{FF2B5EF4-FFF2-40B4-BE49-F238E27FC236}">
                <a16:creationId xmlns:a16="http://schemas.microsoft.com/office/drawing/2014/main" id="{6608E02C-BE60-1D47-BA09-26ED3F8ADF05}"/>
              </a:ext>
            </a:extLst>
          </p:cNvPr>
          <p:cNvSpPr txBox="1"/>
          <p:nvPr/>
        </p:nvSpPr>
        <p:spPr>
          <a:xfrm>
            <a:off x="8102396" y="5802868"/>
            <a:ext cx="3283359" cy="369332"/>
          </a:xfrm>
          <a:prstGeom prst="rect">
            <a:avLst/>
          </a:prstGeom>
          <a:noFill/>
        </p:spPr>
        <p:txBody>
          <a:bodyPr wrap="square">
            <a:spAutoFit/>
          </a:bodyPr>
          <a:lstStyle/>
          <a:p>
            <a:r>
              <a:rPr lang="de-DE" dirty="0">
                <a:solidFill>
                  <a:schemeClr val="bg1"/>
                </a:solidFill>
              </a:rPr>
              <a:t>- Reinhold Schulze-</a:t>
            </a:r>
            <a:r>
              <a:rPr lang="de-DE" dirty="0" err="1">
                <a:solidFill>
                  <a:schemeClr val="bg1"/>
                </a:solidFill>
              </a:rPr>
              <a:t>Tammena</a:t>
            </a:r>
            <a:r>
              <a:rPr lang="de-DE" dirty="0">
                <a:solidFill>
                  <a:schemeClr val="bg1"/>
                </a:solidFill>
              </a:rPr>
              <a:t> -</a:t>
            </a:r>
          </a:p>
        </p:txBody>
      </p:sp>
      <p:sp>
        <p:nvSpPr>
          <p:cNvPr id="5" name="Fußzeilenplatzhalter 4">
            <a:extLst>
              <a:ext uri="{FF2B5EF4-FFF2-40B4-BE49-F238E27FC236}">
                <a16:creationId xmlns:a16="http://schemas.microsoft.com/office/drawing/2014/main" id="{5A1C4438-1730-0FBE-FABF-2A44AA81DD53}"/>
              </a:ext>
            </a:extLst>
          </p:cNvPr>
          <p:cNvSpPr>
            <a:spLocks noGrp="1"/>
          </p:cNvSpPr>
          <p:nvPr>
            <p:ph type="ftr" sz="quarter" idx="11"/>
          </p:nvPr>
        </p:nvSpPr>
        <p:spPr>
          <a:xfrm>
            <a:off x="685801" y="5757334"/>
            <a:ext cx="5499719" cy="498470"/>
          </a:xfrm>
        </p:spPr>
        <p:txBody>
          <a:bodyPr/>
          <a:lstStyle/>
          <a:p>
            <a:r>
              <a:rPr lang="de-DE" sz="1200" dirty="0">
                <a:solidFill>
                  <a:schemeClr val="bg1"/>
                </a:solidFill>
              </a:rPr>
              <a:t>Ruben W. Franz - PKC Freudental 2024 - Aufstehen gegen Antisemitismus</a:t>
            </a:r>
          </a:p>
        </p:txBody>
      </p:sp>
    </p:spTree>
    <p:extLst>
      <p:ext uri="{BB962C8B-B14F-4D97-AF65-F5344CB8AC3E}">
        <p14:creationId xmlns:p14="http://schemas.microsoft.com/office/powerpoint/2010/main" val="4237016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F578B1-CB9E-C15B-2D0E-D774D804FB09}"/>
              </a:ext>
            </a:extLst>
          </p:cNvPr>
          <p:cNvSpPr>
            <a:spLocks noGrp="1"/>
          </p:cNvSpPr>
          <p:nvPr>
            <p:ph type="title"/>
          </p:nvPr>
        </p:nvSpPr>
        <p:spPr/>
        <p:txBody>
          <a:bodyPr/>
          <a:lstStyle/>
          <a:p>
            <a:r>
              <a:rPr lang="de-DE" dirty="0"/>
              <a:t>Umgänge mit der Thematik</a:t>
            </a:r>
          </a:p>
        </p:txBody>
      </p:sp>
      <p:sp>
        <p:nvSpPr>
          <p:cNvPr id="3" name="Inhaltsplatzhalter 2">
            <a:extLst>
              <a:ext uri="{FF2B5EF4-FFF2-40B4-BE49-F238E27FC236}">
                <a16:creationId xmlns:a16="http://schemas.microsoft.com/office/drawing/2014/main" id="{65E31099-F08A-69DB-A8B1-ADDFCD0C6653}"/>
              </a:ext>
            </a:extLst>
          </p:cNvPr>
          <p:cNvSpPr>
            <a:spLocks noGrp="1"/>
          </p:cNvSpPr>
          <p:nvPr>
            <p:ph idx="1"/>
          </p:nvPr>
        </p:nvSpPr>
        <p:spPr>
          <a:xfrm>
            <a:off x="5582964" y="2063396"/>
            <a:ext cx="5499719" cy="3311189"/>
          </a:xfrm>
        </p:spPr>
        <p:txBody>
          <a:bodyPr>
            <a:normAutofit/>
          </a:bodyPr>
          <a:lstStyle/>
          <a:p>
            <a:pPr marL="0" indent="0" algn="ctr">
              <a:buNone/>
            </a:pPr>
            <a:r>
              <a:rPr lang="de-DE" sz="3200" dirty="0"/>
              <a:t>„Was darf man noch sagen?“</a:t>
            </a:r>
          </a:p>
        </p:txBody>
      </p:sp>
      <p:pic>
        <p:nvPicPr>
          <p:cNvPr id="5" name="Grafik 4" descr="Chat Silhouette">
            <a:extLst>
              <a:ext uri="{FF2B5EF4-FFF2-40B4-BE49-F238E27FC236}">
                <a16:creationId xmlns:a16="http://schemas.microsoft.com/office/drawing/2014/main" id="{514A16C4-AF8C-89A0-8E2D-00DEC4D08F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9044" y="2520596"/>
            <a:ext cx="2142844" cy="2142844"/>
          </a:xfrm>
          <a:prstGeom prst="rect">
            <a:avLst/>
          </a:prstGeom>
        </p:spPr>
      </p:pic>
      <p:sp>
        <p:nvSpPr>
          <p:cNvPr id="6" name="Fußzeilenplatzhalter 4">
            <a:extLst>
              <a:ext uri="{FF2B5EF4-FFF2-40B4-BE49-F238E27FC236}">
                <a16:creationId xmlns:a16="http://schemas.microsoft.com/office/drawing/2014/main" id="{3311F720-1EC7-8A4A-7BCF-33643229FAD1}"/>
              </a:ext>
            </a:extLst>
          </p:cNvPr>
          <p:cNvSpPr>
            <a:spLocks noGrp="1"/>
          </p:cNvSpPr>
          <p:nvPr>
            <p:ph type="ftr" sz="quarter" idx="11"/>
          </p:nvPr>
        </p:nvSpPr>
        <p:spPr>
          <a:xfrm>
            <a:off x="685801" y="5757334"/>
            <a:ext cx="5499719" cy="498470"/>
          </a:xfrm>
        </p:spPr>
        <p:txBody>
          <a:bodyPr/>
          <a:lstStyle/>
          <a:p>
            <a:r>
              <a:rPr lang="de-DE" sz="1200" dirty="0">
                <a:solidFill>
                  <a:schemeClr val="bg1"/>
                </a:solidFill>
              </a:rPr>
              <a:t>Ruben W. Franz - PKC Freudental 2024 - Aufstehen gegen Antisemitismus</a:t>
            </a:r>
          </a:p>
        </p:txBody>
      </p:sp>
    </p:spTree>
    <p:extLst>
      <p:ext uri="{BB962C8B-B14F-4D97-AF65-F5344CB8AC3E}">
        <p14:creationId xmlns:p14="http://schemas.microsoft.com/office/powerpoint/2010/main" val="402910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938A4-5E04-6A46-0203-78C8413745F6}"/>
              </a:ext>
            </a:extLst>
          </p:cNvPr>
          <p:cNvSpPr>
            <a:spLocks noGrp="1"/>
          </p:cNvSpPr>
          <p:nvPr>
            <p:ph type="ctrTitle"/>
          </p:nvPr>
        </p:nvSpPr>
        <p:spPr>
          <a:xfrm>
            <a:off x="1524000" y="2937334"/>
            <a:ext cx="9144000" cy="983331"/>
          </a:xfrm>
        </p:spPr>
        <p:txBody>
          <a:bodyPr>
            <a:normAutofit fontScale="90000"/>
          </a:bodyPr>
          <a:lstStyle/>
          <a:p>
            <a:r>
              <a:rPr lang="de-DE" dirty="0"/>
              <a:t>Freies Arbeiten</a:t>
            </a:r>
          </a:p>
        </p:txBody>
      </p:sp>
      <p:pic>
        <p:nvPicPr>
          <p:cNvPr id="3" name="Grafik 2" descr="Feder mit einfarbiger Füllung">
            <a:extLst>
              <a:ext uri="{FF2B5EF4-FFF2-40B4-BE49-F238E27FC236}">
                <a16:creationId xmlns:a16="http://schemas.microsoft.com/office/drawing/2014/main" id="{5C4190AD-F43C-4AB4-CAEA-BA156939C1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6966" y="730456"/>
            <a:ext cx="3514694" cy="3514694"/>
          </a:xfrm>
          <a:prstGeom prst="rect">
            <a:avLst/>
          </a:prstGeom>
        </p:spPr>
      </p:pic>
    </p:spTree>
    <p:extLst>
      <p:ext uri="{BB962C8B-B14F-4D97-AF65-F5344CB8AC3E}">
        <p14:creationId xmlns:p14="http://schemas.microsoft.com/office/powerpoint/2010/main" val="659621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691BDF7-74ED-406A-8A22-22721EE5FB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2" name="Group 11">
            <a:extLst>
              <a:ext uri="{FF2B5EF4-FFF2-40B4-BE49-F238E27FC236}">
                <a16:creationId xmlns:a16="http://schemas.microsoft.com/office/drawing/2014/main" id="{13544B1A-9E28-4189-AE12-8CDBA2C0FA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3" name="Rectangle 12">
              <a:extLst>
                <a:ext uri="{FF2B5EF4-FFF2-40B4-BE49-F238E27FC236}">
                  <a16:creationId xmlns:a16="http://schemas.microsoft.com/office/drawing/2014/main" id="{2B6A25A0-6CD9-45B3-A42D-509D3E2F2C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4" name="Freeform 11">
              <a:extLst>
                <a:ext uri="{FF2B5EF4-FFF2-40B4-BE49-F238E27FC236}">
                  <a16:creationId xmlns:a16="http://schemas.microsoft.com/office/drawing/2014/main" id="{28AFC8E5-EE69-4EDA-9BAA-D9650668B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de-DE"/>
            </a:p>
          </p:txBody>
        </p:sp>
        <p:sp>
          <p:nvSpPr>
            <p:cNvPr id="15" name="Rectangle 14">
              <a:extLst>
                <a:ext uri="{FF2B5EF4-FFF2-40B4-BE49-F238E27FC236}">
                  <a16:creationId xmlns:a16="http://schemas.microsoft.com/office/drawing/2014/main" id="{F71EE848-149F-4FB9-B7EF-229308554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de-DE"/>
            </a:p>
          </p:txBody>
        </p:sp>
      </p:grpSp>
      <p:sp useBgFill="1">
        <p:nvSpPr>
          <p:cNvPr id="17" name="Rectangle 16">
            <a:extLst>
              <a:ext uri="{FF2B5EF4-FFF2-40B4-BE49-F238E27FC236}">
                <a16:creationId xmlns:a16="http://schemas.microsoft.com/office/drawing/2014/main" id="{1C4DAAB9-1F6E-44A6-8EBD-11AA857B2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EBD116D-6797-A86A-CEA8-CDFEA2961917}"/>
              </a:ext>
            </a:extLst>
          </p:cNvPr>
          <p:cNvSpPr>
            <a:spLocks noGrp="1"/>
          </p:cNvSpPr>
          <p:nvPr>
            <p:ph type="title"/>
          </p:nvPr>
        </p:nvSpPr>
        <p:spPr>
          <a:xfrm>
            <a:off x="685800" y="685800"/>
            <a:ext cx="10792837" cy="1151965"/>
          </a:xfrm>
        </p:spPr>
        <p:txBody>
          <a:bodyPr vert="horz" lIns="91440" tIns="45720" rIns="91440" bIns="45720" rtlCol="0" anchor="ctr">
            <a:normAutofit/>
          </a:bodyPr>
          <a:lstStyle/>
          <a:p>
            <a:r>
              <a:rPr lang="en-US" sz="4200"/>
              <a:t>Veranstaltungsformat und Literaturform</a:t>
            </a:r>
          </a:p>
        </p:txBody>
      </p:sp>
      <p:sp>
        <p:nvSpPr>
          <p:cNvPr id="3" name="Inhaltsplatzhalter 2">
            <a:extLst>
              <a:ext uri="{FF2B5EF4-FFF2-40B4-BE49-F238E27FC236}">
                <a16:creationId xmlns:a16="http://schemas.microsoft.com/office/drawing/2014/main" id="{5F03CFD7-728A-98CA-48FD-DE23CE5DEA5A}"/>
              </a:ext>
            </a:extLst>
          </p:cNvPr>
          <p:cNvSpPr>
            <a:spLocks/>
          </p:cNvSpPr>
          <p:nvPr/>
        </p:nvSpPr>
        <p:spPr>
          <a:xfrm>
            <a:off x="827858" y="2063750"/>
            <a:ext cx="5180639" cy="3908425"/>
          </a:xfrm>
          <a:prstGeom prst="rect">
            <a:avLst/>
          </a:prstGeom>
        </p:spPr>
        <p:txBody>
          <a:bodyPr>
            <a:normAutofit/>
          </a:bodyPr>
          <a:lstStyle/>
          <a:p>
            <a:pPr defTabSz="443484">
              <a:lnSpc>
                <a:spcPct val="90000"/>
              </a:lnSpc>
              <a:spcAft>
                <a:spcPts val="600"/>
              </a:spcAft>
            </a:pPr>
            <a:r>
              <a:rPr lang="de-DE" sz="1746" kern="1200" dirty="0">
                <a:solidFill>
                  <a:schemeClr val="accent1"/>
                </a:solidFill>
                <a:latin typeface="+mn-lt"/>
                <a:ea typeface="+mn-ea"/>
                <a:cs typeface="+mn-cs"/>
              </a:rPr>
              <a:t>Poetry-Slam</a:t>
            </a:r>
          </a:p>
          <a:p>
            <a:pPr marL="729234" lvl="1" indent="-285750" defTabSz="443484">
              <a:lnSpc>
                <a:spcPct val="90000"/>
              </a:lnSpc>
              <a:spcAft>
                <a:spcPts val="600"/>
              </a:spcAft>
              <a:buFont typeface="Arial" panose="020B0604020202020204" pitchFamily="34" charset="0"/>
              <a:buChar char="•"/>
            </a:pPr>
            <a:r>
              <a:rPr lang="de-DE" sz="1746" kern="1200" dirty="0">
                <a:solidFill>
                  <a:schemeClr val="accent1"/>
                </a:solidFill>
                <a:latin typeface="+mn-lt"/>
                <a:ea typeface="+mn-ea"/>
                <a:cs typeface="+mn-cs"/>
              </a:rPr>
              <a:t>literarischer Wettbewerb</a:t>
            </a:r>
            <a:r>
              <a:rPr lang="de-DE" sz="1746" kern="1200" dirty="0">
                <a:solidFill>
                  <a:schemeClr val="tx1"/>
                </a:solidFill>
                <a:latin typeface="+mn-lt"/>
                <a:ea typeface="+mn-ea"/>
                <a:cs typeface="+mn-cs"/>
              </a:rPr>
              <a:t>, bei dem selbstverfasste Texte innerhalb einer bestimmten Zeit vorgetragen werden</a:t>
            </a:r>
          </a:p>
          <a:p>
            <a:pPr marL="729234" lvl="1" indent="-285750" defTabSz="443484">
              <a:lnSpc>
                <a:spcPct val="90000"/>
              </a:lnSpc>
              <a:spcAft>
                <a:spcPts val="600"/>
              </a:spcAft>
              <a:buFont typeface="Arial" panose="020B0604020202020204" pitchFamily="34" charset="0"/>
              <a:buChar char="•"/>
            </a:pPr>
            <a:r>
              <a:rPr lang="de-DE" sz="1746" kern="1200" dirty="0">
                <a:solidFill>
                  <a:schemeClr val="tx1"/>
                </a:solidFill>
                <a:latin typeface="+mn-lt"/>
                <a:ea typeface="+mn-ea"/>
                <a:cs typeface="+mn-cs"/>
              </a:rPr>
              <a:t>Die Zuhörer küren anschließend den Sieger</a:t>
            </a:r>
          </a:p>
          <a:p>
            <a:pPr marL="729234" lvl="1" indent="-285750" defTabSz="443484">
              <a:lnSpc>
                <a:spcPct val="90000"/>
              </a:lnSpc>
              <a:spcAft>
                <a:spcPts val="600"/>
              </a:spcAft>
              <a:buFont typeface="Arial" panose="020B0604020202020204" pitchFamily="34" charset="0"/>
              <a:buChar char="•"/>
            </a:pPr>
            <a:r>
              <a:rPr lang="de-DE" sz="1746" kern="1200" dirty="0">
                <a:solidFill>
                  <a:schemeClr val="tx1"/>
                </a:solidFill>
                <a:latin typeface="+mn-lt"/>
                <a:ea typeface="+mn-ea"/>
                <a:cs typeface="+mn-cs"/>
              </a:rPr>
              <a:t>Die Darbietung wird häufig durch performative Elemente und die bewusste Selbstinszenierung der Vortragenden ergänzt</a:t>
            </a:r>
          </a:p>
          <a:p>
            <a:pPr marL="729234" lvl="1" indent="-285750" defTabSz="443484">
              <a:lnSpc>
                <a:spcPct val="90000"/>
              </a:lnSpc>
              <a:spcAft>
                <a:spcPts val="600"/>
              </a:spcAft>
              <a:buFont typeface="Arial" panose="020B0604020202020204" pitchFamily="34" charset="0"/>
              <a:buChar char="•"/>
            </a:pPr>
            <a:r>
              <a:rPr lang="de-DE" sz="1746" kern="1200" dirty="0">
                <a:solidFill>
                  <a:schemeClr val="tx1"/>
                </a:solidFill>
                <a:latin typeface="+mn-lt"/>
                <a:ea typeface="+mn-ea"/>
                <a:cs typeface="+mn-cs"/>
              </a:rPr>
              <a:t>sinngemäß lässt er sich mit „Dichterschlacht“ oder </a:t>
            </a:r>
            <a:r>
              <a:rPr lang="de-DE" sz="1746" kern="1200" dirty="0">
                <a:solidFill>
                  <a:schemeClr val="accent1"/>
                </a:solidFill>
                <a:latin typeface="+mn-lt"/>
                <a:ea typeface="+mn-ea"/>
                <a:cs typeface="+mn-cs"/>
              </a:rPr>
              <a:t>„Dichterwettstreit“ </a:t>
            </a:r>
            <a:r>
              <a:rPr lang="de-DE" sz="1746" kern="1200" dirty="0">
                <a:solidFill>
                  <a:schemeClr val="tx1"/>
                </a:solidFill>
                <a:latin typeface="+mn-lt"/>
                <a:ea typeface="+mn-ea"/>
                <a:cs typeface="+mn-cs"/>
              </a:rPr>
              <a:t>übersetzen</a:t>
            </a:r>
          </a:p>
          <a:p>
            <a:pPr marL="729234" lvl="1" indent="-285750" defTabSz="443484">
              <a:lnSpc>
                <a:spcPct val="90000"/>
              </a:lnSpc>
              <a:spcAft>
                <a:spcPts val="600"/>
              </a:spcAft>
              <a:buFont typeface="Arial" panose="020B0604020202020204" pitchFamily="34" charset="0"/>
              <a:buChar char="•"/>
            </a:pPr>
            <a:r>
              <a:rPr lang="de-DE" sz="1746" kern="1200" dirty="0">
                <a:solidFill>
                  <a:schemeClr val="tx1"/>
                </a:solidFill>
                <a:latin typeface="+mn-lt"/>
                <a:ea typeface="+mn-ea"/>
                <a:cs typeface="+mn-cs"/>
              </a:rPr>
              <a:t>Die deutschsprachige Poetry-Slam-Szene gilt als eine der größten der Welt (Volk der Dichter und Denker?)</a:t>
            </a:r>
            <a:endParaRPr lang="de-DE" dirty="0"/>
          </a:p>
        </p:txBody>
      </p:sp>
      <p:sp>
        <p:nvSpPr>
          <p:cNvPr id="4" name="Inhaltsplatzhalter 3">
            <a:extLst>
              <a:ext uri="{FF2B5EF4-FFF2-40B4-BE49-F238E27FC236}">
                <a16:creationId xmlns:a16="http://schemas.microsoft.com/office/drawing/2014/main" id="{6388DA6B-0823-74B7-E8BF-0A3B6E7D5D46}"/>
              </a:ext>
            </a:extLst>
          </p:cNvPr>
          <p:cNvSpPr>
            <a:spLocks/>
          </p:cNvSpPr>
          <p:nvPr/>
        </p:nvSpPr>
        <p:spPr>
          <a:xfrm>
            <a:off x="6156515" y="2063750"/>
            <a:ext cx="5180639" cy="3908425"/>
          </a:xfrm>
          <a:prstGeom prst="rect">
            <a:avLst/>
          </a:prstGeom>
        </p:spPr>
        <p:txBody>
          <a:bodyPr>
            <a:normAutofit lnSpcReduction="10000"/>
          </a:bodyPr>
          <a:lstStyle/>
          <a:p>
            <a:pPr defTabSz="443484">
              <a:spcAft>
                <a:spcPts val="600"/>
              </a:spcAft>
            </a:pPr>
            <a:r>
              <a:rPr lang="de-DE" sz="1746" kern="1200" dirty="0">
                <a:solidFill>
                  <a:schemeClr val="accent1"/>
                </a:solidFill>
                <a:latin typeface="+mn-lt"/>
                <a:ea typeface="+mn-ea"/>
                <a:cs typeface="+mn-cs"/>
              </a:rPr>
              <a:t>Slam-Poetry</a:t>
            </a:r>
          </a:p>
          <a:p>
            <a:pPr marL="729234" lvl="1" indent="-285750" defTabSz="443484">
              <a:spcAft>
                <a:spcPts val="600"/>
              </a:spcAft>
              <a:buFont typeface="Arial" panose="020B0604020202020204" pitchFamily="34" charset="0"/>
              <a:buChar char="•"/>
            </a:pPr>
            <a:r>
              <a:rPr lang="de-DE" sz="1746" kern="1200" dirty="0">
                <a:solidFill>
                  <a:schemeClr val="tx1"/>
                </a:solidFill>
                <a:latin typeface="+mn-lt"/>
                <a:ea typeface="+mn-ea"/>
                <a:cs typeface="+mn-cs"/>
              </a:rPr>
              <a:t>Manche Literaturwissenschaftler sagen: Alles, was auf einem Poetry-Slam vorgetragen wird, ist Slam-Poetry, im Sinne </a:t>
            </a:r>
            <a:r>
              <a:rPr lang="de-DE" sz="1746" kern="1200" dirty="0">
                <a:solidFill>
                  <a:schemeClr val="accent1"/>
                </a:solidFill>
                <a:latin typeface="+mn-lt"/>
                <a:ea typeface="+mn-ea"/>
                <a:cs typeface="+mn-cs"/>
              </a:rPr>
              <a:t>publikumsbezogener und live performter Literatur</a:t>
            </a:r>
          </a:p>
          <a:p>
            <a:pPr marL="729234" lvl="1" indent="-285750" defTabSz="443484">
              <a:spcAft>
                <a:spcPts val="600"/>
              </a:spcAft>
              <a:buFont typeface="Arial" panose="020B0604020202020204" pitchFamily="34" charset="0"/>
              <a:buChar char="•"/>
            </a:pPr>
            <a:r>
              <a:rPr lang="de-DE" sz="1746" kern="1200" dirty="0">
                <a:solidFill>
                  <a:schemeClr val="tx1"/>
                </a:solidFill>
                <a:latin typeface="+mn-lt"/>
                <a:ea typeface="+mn-ea"/>
                <a:cs typeface="+mn-cs"/>
              </a:rPr>
              <a:t>Slam-Poeten widersprechen dieser Einschätzung</a:t>
            </a:r>
          </a:p>
          <a:p>
            <a:pPr marL="729234" lvl="1" indent="-285750" defTabSz="443484">
              <a:spcAft>
                <a:spcPts val="600"/>
              </a:spcAft>
              <a:buFont typeface="Arial" panose="020B0604020202020204" pitchFamily="34" charset="0"/>
              <a:buChar char="•"/>
            </a:pPr>
            <a:r>
              <a:rPr lang="de-DE" sz="1746" kern="1200" dirty="0">
                <a:solidFill>
                  <a:schemeClr val="tx1"/>
                </a:solidFill>
                <a:latin typeface="+mn-lt"/>
                <a:ea typeface="+mn-ea"/>
                <a:cs typeface="+mn-cs"/>
              </a:rPr>
              <a:t>Andere literarische Kurzformen wie Erzählung, Satire oder Parodie, die auf Poetry-Slams performt werden, sind der Gattung Epik zuzurechnen (Slam-Text)</a:t>
            </a:r>
          </a:p>
          <a:p>
            <a:pPr marL="729234" lvl="1" indent="-285750" defTabSz="443484">
              <a:spcAft>
                <a:spcPts val="600"/>
              </a:spcAft>
              <a:buFont typeface="Arial" panose="020B0604020202020204" pitchFamily="34" charset="0"/>
              <a:buChar char="•"/>
            </a:pPr>
            <a:r>
              <a:rPr lang="de-DE" sz="1746" kern="1200" dirty="0">
                <a:solidFill>
                  <a:schemeClr val="tx1"/>
                </a:solidFill>
                <a:latin typeface="+mn-lt"/>
                <a:ea typeface="+mn-ea"/>
                <a:cs typeface="+mn-cs"/>
              </a:rPr>
              <a:t>Für den mündlichen Vortrag eignen sich bestimmte </a:t>
            </a:r>
            <a:r>
              <a:rPr lang="de-DE" sz="1746" kern="1200" dirty="0">
                <a:solidFill>
                  <a:schemeClr val="accent1"/>
                </a:solidFill>
                <a:latin typeface="+mn-lt"/>
                <a:ea typeface="+mn-ea"/>
                <a:cs typeface="+mn-cs"/>
              </a:rPr>
              <a:t>rhythmische, lyrische und dramaturgische </a:t>
            </a:r>
            <a:r>
              <a:rPr lang="de-DE" sz="1746" kern="1200" dirty="0">
                <a:solidFill>
                  <a:schemeClr val="tx1"/>
                </a:solidFill>
                <a:latin typeface="+mn-lt"/>
                <a:ea typeface="+mn-ea"/>
                <a:cs typeface="+mn-cs"/>
              </a:rPr>
              <a:t>Herangehensweisen</a:t>
            </a:r>
            <a:endParaRPr lang="de-DE" dirty="0"/>
          </a:p>
        </p:txBody>
      </p:sp>
    </p:spTree>
    <p:extLst>
      <p:ext uri="{BB962C8B-B14F-4D97-AF65-F5344CB8AC3E}">
        <p14:creationId xmlns:p14="http://schemas.microsoft.com/office/powerpoint/2010/main" val="251052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3CD781F-F935-4310-9C70-32C9B03A15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2" name="Group 21">
            <a:extLst>
              <a:ext uri="{FF2B5EF4-FFF2-40B4-BE49-F238E27FC236}">
                <a16:creationId xmlns:a16="http://schemas.microsoft.com/office/drawing/2014/main" id="{E389415A-F11F-49E4-B0C5-CF7FF9CE8E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23" name="Rectangle 22">
              <a:extLst>
                <a:ext uri="{FF2B5EF4-FFF2-40B4-BE49-F238E27FC236}">
                  <a16:creationId xmlns:a16="http://schemas.microsoft.com/office/drawing/2014/main" id="{91A09D7C-72C0-44A7-95A9-038C62939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4" name="Freeform 11">
              <a:extLst>
                <a:ext uri="{FF2B5EF4-FFF2-40B4-BE49-F238E27FC236}">
                  <a16:creationId xmlns:a16="http://schemas.microsoft.com/office/drawing/2014/main" id="{9B1A95B7-C468-4483-B6EA-858374AB5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de-DE"/>
            </a:p>
          </p:txBody>
        </p:sp>
        <p:sp>
          <p:nvSpPr>
            <p:cNvPr id="25" name="Rectangle 24">
              <a:extLst>
                <a:ext uri="{FF2B5EF4-FFF2-40B4-BE49-F238E27FC236}">
                  <a16:creationId xmlns:a16="http://schemas.microsoft.com/office/drawing/2014/main" id="{2D68F968-C120-4C1E-B281-A62213BD21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de-DE"/>
            </a:p>
          </p:txBody>
        </p:sp>
      </p:grpSp>
      <p:pic>
        <p:nvPicPr>
          <p:cNvPr id="27" name="Picture 26">
            <a:extLst>
              <a:ext uri="{FF2B5EF4-FFF2-40B4-BE49-F238E27FC236}">
                <a16:creationId xmlns:a16="http://schemas.microsoft.com/office/drawing/2014/main" id="{1BCAD38B-5F61-4FEB-A1D1-5FC0D666D2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9" name="Rectangle 28">
            <a:extLst>
              <a:ext uri="{FF2B5EF4-FFF2-40B4-BE49-F238E27FC236}">
                <a16:creationId xmlns:a16="http://schemas.microsoft.com/office/drawing/2014/main" id="{C04E869F-EBC2-416E-8FB7-4F6A45F66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de-DE"/>
          </a:p>
        </p:txBody>
      </p:sp>
      <p:pic>
        <p:nvPicPr>
          <p:cNvPr id="15" name="Grafik 14" descr="Ein Bild, das Mikrofon, Musik, Konzert, Audiogeräte enthält.&#10;&#10;Automatisch generierte Beschreibung">
            <a:extLst>
              <a:ext uri="{FF2B5EF4-FFF2-40B4-BE49-F238E27FC236}">
                <a16:creationId xmlns:a16="http://schemas.microsoft.com/office/drawing/2014/main" id="{9E1BDEFC-00D7-7814-0A2C-71EA540F3C10}"/>
              </a:ext>
            </a:extLst>
          </p:cNvPr>
          <p:cNvPicPr>
            <a:picLocks noChangeAspect="1"/>
          </p:cNvPicPr>
          <p:nvPr/>
        </p:nvPicPr>
        <p:blipFill rotWithShape="1">
          <a:blip r:embed="rId4">
            <a:alphaModFix amt="35000"/>
            <a:extLst>
              <a:ext uri="{28A0092B-C50C-407E-A947-70E740481C1C}">
                <a14:useLocalDpi xmlns:a14="http://schemas.microsoft.com/office/drawing/2010/main" val="0"/>
              </a:ext>
            </a:extLst>
          </a:blip>
          <a:srcRect t="18183"/>
          <a:stretch/>
        </p:blipFill>
        <p:spPr>
          <a:xfrm>
            <a:off x="20" y="10"/>
            <a:ext cx="11734780" cy="6408728"/>
          </a:xfrm>
          <a:prstGeom prst="rect">
            <a:avLst/>
          </a:prstGeom>
          <a:ln>
            <a:noFill/>
          </a:ln>
        </p:spPr>
      </p:pic>
      <p:sp>
        <p:nvSpPr>
          <p:cNvPr id="31" name="Freeform 9">
            <a:extLst>
              <a:ext uri="{FF2B5EF4-FFF2-40B4-BE49-F238E27FC236}">
                <a16:creationId xmlns:a16="http://schemas.microsoft.com/office/drawing/2014/main" id="{7D1C9B27-27B9-4E9E-82C8-6F9B7D12B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 y="0"/>
            <a:ext cx="11763766"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de-DE"/>
          </a:p>
        </p:txBody>
      </p:sp>
      <p:sp>
        <p:nvSpPr>
          <p:cNvPr id="2" name="Titel 1">
            <a:extLst>
              <a:ext uri="{FF2B5EF4-FFF2-40B4-BE49-F238E27FC236}">
                <a16:creationId xmlns:a16="http://schemas.microsoft.com/office/drawing/2014/main" id="{9058D36A-8E90-CA9A-2F5A-5AABB5AC4596}"/>
              </a:ext>
            </a:extLst>
          </p:cNvPr>
          <p:cNvSpPr>
            <a:spLocks noGrp="1"/>
          </p:cNvSpPr>
          <p:nvPr>
            <p:ph type="title"/>
          </p:nvPr>
        </p:nvSpPr>
        <p:spPr>
          <a:xfrm>
            <a:off x="685801" y="685800"/>
            <a:ext cx="10396882" cy="1151965"/>
          </a:xfrm>
        </p:spPr>
        <p:txBody>
          <a:bodyPr vert="horz" lIns="91440" tIns="45720" rIns="91440" bIns="45720" rtlCol="0" anchor="ctr">
            <a:normAutofit/>
          </a:bodyPr>
          <a:lstStyle/>
          <a:p>
            <a:r>
              <a:rPr lang="en-US" dirty="0"/>
              <a:t>Slam-Poetry?</a:t>
            </a:r>
          </a:p>
        </p:txBody>
      </p:sp>
      <p:sp>
        <p:nvSpPr>
          <p:cNvPr id="5" name="Rectangle 1">
            <a:extLst>
              <a:ext uri="{FF2B5EF4-FFF2-40B4-BE49-F238E27FC236}">
                <a16:creationId xmlns:a16="http://schemas.microsoft.com/office/drawing/2014/main" id="{63F82BD3-E7A3-8803-6323-E8438DF251E7}"/>
              </a:ext>
            </a:extLst>
          </p:cNvPr>
          <p:cNvSpPr>
            <a:spLocks noGrp="1" noChangeArrowheads="1"/>
          </p:cNvSpPr>
          <p:nvPr>
            <p:ph sz="half" idx="1"/>
          </p:nvPr>
        </p:nvSpPr>
        <p:spPr bwMode="auto">
          <a:xfrm>
            <a:off x="655903" y="1837765"/>
            <a:ext cx="10394707" cy="331118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fontAlgn="base">
              <a:spcBef>
                <a:spcPct val="0"/>
              </a:spcBef>
              <a:spcAft>
                <a:spcPts val="600"/>
              </a:spcAft>
              <a:buNone/>
              <a:tabLst/>
            </a:pPr>
            <a:r>
              <a:rPr lang="en-US" altLang="de-DE" dirty="0"/>
              <a:t>„Slam-Poetry </a:t>
            </a:r>
            <a:r>
              <a:rPr lang="en-US" altLang="de-DE" dirty="0" err="1"/>
              <a:t>ist</a:t>
            </a:r>
            <a:r>
              <a:rPr lang="en-US" altLang="de-DE" dirty="0"/>
              <a:t> </a:t>
            </a:r>
            <a:r>
              <a:rPr lang="en-US" altLang="de-DE" dirty="0" err="1"/>
              <a:t>nur</a:t>
            </a:r>
            <a:r>
              <a:rPr lang="en-US" altLang="de-DE" dirty="0"/>
              <a:t> </a:t>
            </a:r>
            <a:r>
              <a:rPr lang="en-US" altLang="de-DE" dirty="0" err="1"/>
              <a:t>vage</a:t>
            </a:r>
            <a:r>
              <a:rPr lang="en-US" altLang="de-DE" dirty="0"/>
              <a:t> den </a:t>
            </a:r>
            <a:r>
              <a:rPr lang="en-US" altLang="de-DE" dirty="0" err="1"/>
              <a:t>traditionellen</a:t>
            </a:r>
            <a:r>
              <a:rPr lang="en-US" altLang="de-DE" dirty="0"/>
              <a:t> </a:t>
            </a:r>
            <a:r>
              <a:rPr lang="en-US" altLang="de-DE" dirty="0" err="1"/>
              <a:t>Gattungen</a:t>
            </a:r>
            <a:r>
              <a:rPr lang="en-US" altLang="de-DE" dirty="0"/>
              <a:t> </a:t>
            </a:r>
            <a:r>
              <a:rPr lang="en-US" altLang="de-DE" dirty="0" err="1"/>
              <a:t>zuzuordnen</a:t>
            </a:r>
            <a:r>
              <a:rPr lang="en-US" altLang="de-DE" dirty="0"/>
              <a:t>, </a:t>
            </a:r>
            <a:r>
              <a:rPr lang="en-US" altLang="de-DE" dirty="0" err="1"/>
              <a:t>sie</a:t>
            </a:r>
            <a:r>
              <a:rPr lang="en-US" altLang="de-DE" dirty="0"/>
              <a:t> </a:t>
            </a:r>
            <a:r>
              <a:rPr lang="en-US" altLang="de-DE" dirty="0" err="1"/>
              <a:t>enthält</a:t>
            </a:r>
            <a:r>
              <a:rPr lang="en-US" altLang="de-DE" dirty="0"/>
              <a:t> </a:t>
            </a:r>
            <a:r>
              <a:rPr lang="en-US" altLang="de-DE" dirty="0" err="1"/>
              <a:t>vielmehr</a:t>
            </a:r>
            <a:r>
              <a:rPr lang="en-US" altLang="de-DE" dirty="0"/>
              <a:t> </a:t>
            </a:r>
            <a:r>
              <a:rPr lang="en-US" altLang="de-DE" dirty="0" err="1"/>
              <a:t>innerhalb</a:t>
            </a:r>
            <a:r>
              <a:rPr lang="en-US" altLang="de-DE" dirty="0"/>
              <a:t> von </a:t>
            </a:r>
            <a:r>
              <a:rPr lang="en-US" altLang="de-DE" dirty="0" err="1"/>
              <a:t>Einzeltexten</a:t>
            </a:r>
            <a:r>
              <a:rPr lang="en-US" altLang="de-DE" dirty="0"/>
              <a:t> </a:t>
            </a:r>
            <a:r>
              <a:rPr lang="en-US" altLang="de-DE" dirty="0" err="1"/>
              <a:t>bzw</a:t>
            </a:r>
            <a:r>
              <a:rPr lang="en-US" altLang="de-DE" dirty="0"/>
              <a:t>. </a:t>
            </a:r>
            <a:r>
              <a:rPr lang="en-US" altLang="de-DE" dirty="0" err="1"/>
              <a:t>im</a:t>
            </a:r>
            <a:r>
              <a:rPr lang="en-US" altLang="de-DE" dirty="0"/>
              <a:t> Genre </a:t>
            </a:r>
            <a:r>
              <a:rPr lang="en-US" altLang="de-DE" dirty="0" err="1"/>
              <a:t>allgemein</a:t>
            </a:r>
            <a:r>
              <a:rPr lang="en-US" altLang="de-DE" dirty="0"/>
              <a:t> </a:t>
            </a:r>
            <a:r>
              <a:rPr lang="en-US" altLang="de-DE" dirty="0" err="1"/>
              <a:t>eine</a:t>
            </a:r>
            <a:r>
              <a:rPr lang="en-US" altLang="de-DE" dirty="0"/>
              <a:t> </a:t>
            </a:r>
            <a:r>
              <a:rPr lang="en-US" altLang="de-DE" dirty="0" err="1"/>
              <a:t>Verbindung</a:t>
            </a:r>
            <a:r>
              <a:rPr lang="en-US" altLang="de-DE" dirty="0"/>
              <a:t> </a:t>
            </a:r>
            <a:r>
              <a:rPr lang="en-US" altLang="de-DE" dirty="0" err="1">
                <a:solidFill>
                  <a:schemeClr val="accent1"/>
                </a:solidFill>
              </a:rPr>
              <a:t>prosaischer</a:t>
            </a:r>
            <a:r>
              <a:rPr lang="en-US" altLang="de-DE" dirty="0">
                <a:solidFill>
                  <a:schemeClr val="accent1"/>
                </a:solidFill>
              </a:rPr>
              <a:t>, </a:t>
            </a:r>
            <a:r>
              <a:rPr lang="en-US" altLang="de-DE" dirty="0" err="1">
                <a:solidFill>
                  <a:schemeClr val="accent1"/>
                </a:solidFill>
              </a:rPr>
              <a:t>lyrischer</a:t>
            </a:r>
            <a:r>
              <a:rPr lang="en-US" altLang="de-DE" dirty="0">
                <a:solidFill>
                  <a:schemeClr val="accent1"/>
                </a:solidFill>
              </a:rPr>
              <a:t> und </a:t>
            </a:r>
            <a:r>
              <a:rPr lang="en-US" altLang="de-DE" dirty="0" err="1">
                <a:solidFill>
                  <a:schemeClr val="accent1"/>
                </a:solidFill>
              </a:rPr>
              <a:t>dramatischer</a:t>
            </a:r>
            <a:r>
              <a:rPr lang="en-US" altLang="de-DE" dirty="0">
                <a:solidFill>
                  <a:schemeClr val="accent1"/>
                </a:solidFill>
              </a:rPr>
              <a:t> </a:t>
            </a:r>
            <a:r>
              <a:rPr lang="en-US" altLang="de-DE" dirty="0" err="1">
                <a:solidFill>
                  <a:schemeClr val="accent1"/>
                </a:solidFill>
              </a:rPr>
              <a:t>Formen</a:t>
            </a:r>
            <a:r>
              <a:rPr lang="en-US" altLang="de-DE" dirty="0"/>
              <a:t>. </a:t>
            </a:r>
            <a:r>
              <a:rPr lang="en-US" altLang="de-DE" dirty="0" err="1"/>
              <a:t>Durch</a:t>
            </a:r>
            <a:r>
              <a:rPr lang="en-US" altLang="de-DE" dirty="0"/>
              <a:t> die </a:t>
            </a:r>
            <a:r>
              <a:rPr lang="en-US" altLang="de-DE" dirty="0" err="1"/>
              <a:t>zahlreichen</a:t>
            </a:r>
            <a:r>
              <a:rPr lang="en-US" altLang="de-DE" dirty="0"/>
              <a:t> </a:t>
            </a:r>
            <a:r>
              <a:rPr lang="en-US" altLang="de-DE" dirty="0" err="1"/>
              <a:t>rhythmischen</a:t>
            </a:r>
            <a:r>
              <a:rPr lang="en-US" altLang="de-DE" dirty="0"/>
              <a:t>, </a:t>
            </a:r>
            <a:r>
              <a:rPr lang="en-US" altLang="de-DE" dirty="0" err="1"/>
              <a:t>verdichteten</a:t>
            </a:r>
            <a:r>
              <a:rPr lang="en-US" altLang="de-DE" dirty="0"/>
              <a:t> und </a:t>
            </a:r>
            <a:r>
              <a:rPr lang="en-US" altLang="de-DE" dirty="0" err="1"/>
              <a:t>klangbetonten</a:t>
            </a:r>
            <a:r>
              <a:rPr lang="en-US" altLang="de-DE" dirty="0"/>
              <a:t> Texte </a:t>
            </a:r>
            <a:r>
              <a:rPr lang="en-US" altLang="de-DE" dirty="0" err="1"/>
              <a:t>zeigt</a:t>
            </a:r>
            <a:r>
              <a:rPr lang="en-US" altLang="de-DE" dirty="0"/>
              <a:t> Slam-Poetry, </a:t>
            </a:r>
            <a:r>
              <a:rPr lang="en-US" altLang="de-DE" dirty="0" err="1"/>
              <a:t>dass</a:t>
            </a:r>
            <a:r>
              <a:rPr lang="en-US" altLang="de-DE" dirty="0"/>
              <a:t> die </a:t>
            </a:r>
            <a:r>
              <a:rPr lang="en-US" altLang="de-DE" dirty="0" err="1"/>
              <a:t>lyrischen</a:t>
            </a:r>
            <a:r>
              <a:rPr lang="en-US" altLang="de-DE" dirty="0"/>
              <a:t>, </a:t>
            </a:r>
            <a:r>
              <a:rPr lang="en-US" altLang="de-DE" dirty="0" err="1"/>
              <a:t>aber</a:t>
            </a:r>
            <a:r>
              <a:rPr lang="en-US" altLang="de-DE" dirty="0"/>
              <a:t> </a:t>
            </a:r>
            <a:r>
              <a:rPr lang="en-US" altLang="de-DE" dirty="0" err="1"/>
              <a:t>auch</a:t>
            </a:r>
            <a:r>
              <a:rPr lang="en-US" altLang="de-DE" dirty="0"/>
              <a:t> </a:t>
            </a:r>
            <a:r>
              <a:rPr lang="en-US" altLang="de-DE" dirty="0" err="1"/>
              <a:t>dialogisch-dramatischen</a:t>
            </a:r>
            <a:r>
              <a:rPr lang="en-US" altLang="de-DE" dirty="0"/>
              <a:t> </a:t>
            </a:r>
            <a:r>
              <a:rPr lang="en-US" altLang="de-DE" dirty="0" err="1"/>
              <a:t>Formen</a:t>
            </a:r>
            <a:r>
              <a:rPr lang="en-US" altLang="de-DE" dirty="0"/>
              <a:t> </a:t>
            </a:r>
            <a:r>
              <a:rPr lang="en-US" altLang="de-DE" dirty="0" err="1"/>
              <a:t>keineswegs</a:t>
            </a:r>
            <a:r>
              <a:rPr lang="en-US" altLang="de-DE" dirty="0"/>
              <a:t> den </a:t>
            </a:r>
            <a:r>
              <a:rPr lang="en-US" altLang="de-DE" dirty="0" err="1"/>
              <a:t>Rückzug</a:t>
            </a:r>
            <a:r>
              <a:rPr lang="en-US" altLang="de-DE" dirty="0"/>
              <a:t> </a:t>
            </a:r>
            <a:r>
              <a:rPr lang="en-US" altLang="de-DE" dirty="0" err="1"/>
              <a:t>innerhalb</a:t>
            </a:r>
            <a:r>
              <a:rPr lang="en-US" altLang="de-DE" dirty="0"/>
              <a:t> der </a:t>
            </a:r>
            <a:r>
              <a:rPr lang="en-US" altLang="de-DE" dirty="0" err="1">
                <a:solidFill>
                  <a:schemeClr val="accent1"/>
                </a:solidFill>
              </a:rPr>
              <a:t>Gegenwartskultur</a:t>
            </a:r>
            <a:r>
              <a:rPr lang="en-US" altLang="de-DE" dirty="0"/>
              <a:t> </a:t>
            </a:r>
            <a:r>
              <a:rPr lang="en-US" altLang="de-DE" dirty="0" err="1"/>
              <a:t>angetreten</a:t>
            </a:r>
            <a:r>
              <a:rPr lang="en-US" altLang="de-DE" dirty="0"/>
              <a:t> </a:t>
            </a:r>
            <a:r>
              <a:rPr lang="en-US" altLang="de-DE" dirty="0" err="1"/>
              <a:t>haben</a:t>
            </a:r>
            <a:r>
              <a:rPr lang="en-US" altLang="de-DE" dirty="0"/>
              <a:t>.“ </a:t>
            </a:r>
          </a:p>
        </p:txBody>
      </p:sp>
      <p:sp>
        <p:nvSpPr>
          <p:cNvPr id="33" name="Rectangle 32">
            <a:extLst>
              <a:ext uri="{FF2B5EF4-FFF2-40B4-BE49-F238E27FC236}">
                <a16:creationId xmlns:a16="http://schemas.microsoft.com/office/drawing/2014/main" id="{7E9AE32D-417D-4951-BD6D-383A7A5E6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00215"/>
            <a:ext cx="1173175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4" name="Fußzeilenplatzhalter 4">
            <a:extLst>
              <a:ext uri="{FF2B5EF4-FFF2-40B4-BE49-F238E27FC236}">
                <a16:creationId xmlns:a16="http://schemas.microsoft.com/office/drawing/2014/main" id="{0246C4EB-2EA0-38D3-CDC0-B0DCC8E6C43B}"/>
              </a:ext>
            </a:extLst>
          </p:cNvPr>
          <p:cNvSpPr>
            <a:spLocks noGrp="1"/>
          </p:cNvSpPr>
          <p:nvPr>
            <p:ph type="ftr" sz="quarter" idx="11"/>
          </p:nvPr>
        </p:nvSpPr>
        <p:spPr>
          <a:xfrm>
            <a:off x="685801" y="5757334"/>
            <a:ext cx="5499719" cy="498470"/>
          </a:xfrm>
        </p:spPr>
        <p:txBody>
          <a:bodyPr/>
          <a:lstStyle/>
          <a:p>
            <a:r>
              <a:rPr lang="de-DE" sz="1200" dirty="0">
                <a:solidFill>
                  <a:schemeClr val="bg1"/>
                </a:solidFill>
              </a:rPr>
              <a:t>Ruben W. Franz - PKC Freudental 2024 - Aufstehen gegen Antisemitismus</a:t>
            </a:r>
          </a:p>
        </p:txBody>
      </p:sp>
      <p:sp>
        <p:nvSpPr>
          <p:cNvPr id="8" name="Textfeld 7">
            <a:extLst>
              <a:ext uri="{FF2B5EF4-FFF2-40B4-BE49-F238E27FC236}">
                <a16:creationId xmlns:a16="http://schemas.microsoft.com/office/drawing/2014/main" id="{52F43E0B-C224-CD41-6702-BA9F1974CEED}"/>
              </a:ext>
            </a:extLst>
          </p:cNvPr>
          <p:cNvSpPr txBox="1"/>
          <p:nvPr/>
        </p:nvSpPr>
        <p:spPr>
          <a:xfrm>
            <a:off x="8102396" y="5802868"/>
            <a:ext cx="3283359" cy="369332"/>
          </a:xfrm>
          <a:prstGeom prst="rect">
            <a:avLst/>
          </a:prstGeom>
          <a:noFill/>
        </p:spPr>
        <p:txBody>
          <a:bodyPr wrap="square">
            <a:spAutoFit/>
          </a:bodyPr>
          <a:lstStyle/>
          <a:p>
            <a:r>
              <a:rPr lang="de-DE" dirty="0">
                <a:solidFill>
                  <a:schemeClr val="bg1"/>
                </a:solidFill>
              </a:rPr>
              <a:t>- Petra Anders -</a:t>
            </a:r>
          </a:p>
        </p:txBody>
      </p:sp>
    </p:spTree>
    <p:extLst>
      <p:ext uri="{BB962C8B-B14F-4D97-AF65-F5344CB8AC3E}">
        <p14:creationId xmlns:p14="http://schemas.microsoft.com/office/powerpoint/2010/main" val="2677937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492A138-EC4F-4F03-B497-EBDF2443F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F3B7C7D-8C12-9CAD-D119-629E2A190D45}"/>
              </a:ext>
            </a:extLst>
          </p:cNvPr>
          <p:cNvSpPr>
            <a:spLocks noGrp="1"/>
          </p:cNvSpPr>
          <p:nvPr>
            <p:ph type="title"/>
          </p:nvPr>
        </p:nvSpPr>
        <p:spPr>
          <a:xfrm>
            <a:off x="685800" y="685800"/>
            <a:ext cx="10792837" cy="1485900"/>
          </a:xfrm>
        </p:spPr>
        <p:txBody>
          <a:bodyPr>
            <a:normAutofit/>
          </a:bodyPr>
          <a:lstStyle/>
          <a:p>
            <a:r>
              <a:rPr lang="de-DE" dirty="0"/>
              <a:t>Geschichte</a:t>
            </a:r>
          </a:p>
        </p:txBody>
      </p:sp>
      <p:sp>
        <p:nvSpPr>
          <p:cNvPr id="3" name="Inhaltsplatzhalter 2">
            <a:extLst>
              <a:ext uri="{FF2B5EF4-FFF2-40B4-BE49-F238E27FC236}">
                <a16:creationId xmlns:a16="http://schemas.microsoft.com/office/drawing/2014/main" id="{B5C8BBDA-94D9-B0DB-65E7-ABFD1FB5DDAC}"/>
              </a:ext>
            </a:extLst>
          </p:cNvPr>
          <p:cNvSpPr>
            <a:spLocks noGrp="1"/>
          </p:cNvSpPr>
          <p:nvPr>
            <p:ph idx="1"/>
          </p:nvPr>
        </p:nvSpPr>
        <p:spPr>
          <a:xfrm>
            <a:off x="685801" y="2286000"/>
            <a:ext cx="5326380" cy="3800693"/>
          </a:xfrm>
        </p:spPr>
        <p:txBody>
          <a:bodyPr anchor="t">
            <a:normAutofit/>
          </a:bodyPr>
          <a:lstStyle/>
          <a:p>
            <a:pPr>
              <a:lnSpc>
                <a:spcPct val="110000"/>
              </a:lnSpc>
            </a:pPr>
            <a:r>
              <a:rPr lang="de-DE" sz="1700" dirty="0"/>
              <a:t>The Green Mill (Chicago) 20.07.1986</a:t>
            </a:r>
          </a:p>
          <a:p>
            <a:pPr lvl="1">
              <a:lnSpc>
                <a:spcPct val="110000"/>
              </a:lnSpc>
              <a:buFont typeface="Symbol" panose="05050102010706020507" pitchFamily="18" charset="2"/>
              <a:buChar char="-"/>
            </a:pPr>
            <a:r>
              <a:rPr lang="de-DE" sz="1500" dirty="0"/>
              <a:t>Als Antwort auf klassische Wasserglas-Lesungen</a:t>
            </a:r>
          </a:p>
          <a:p>
            <a:pPr>
              <a:lnSpc>
                <a:spcPct val="110000"/>
              </a:lnSpc>
            </a:pPr>
            <a:r>
              <a:rPr lang="de-DE" sz="1700" dirty="0"/>
              <a:t>Vor 1994 bereits ähnliche Veranstaltungen in Deutschland</a:t>
            </a:r>
          </a:p>
          <a:p>
            <a:pPr>
              <a:lnSpc>
                <a:spcPct val="110000"/>
              </a:lnSpc>
            </a:pPr>
            <a:r>
              <a:rPr lang="de-DE" sz="1700" dirty="0"/>
              <a:t>Große Treiber in Berlin, München, Frankfurt am Main, Düsseldorf und Hamburg, später vor allem Studenten-Städte wie Freiburg, Marburg, etc.</a:t>
            </a:r>
          </a:p>
          <a:p>
            <a:pPr>
              <a:lnSpc>
                <a:spcPct val="110000"/>
              </a:lnSpc>
            </a:pPr>
            <a:r>
              <a:rPr lang="de-DE" sz="1700" dirty="0"/>
              <a:t>Seit 1997 National Slams </a:t>
            </a:r>
          </a:p>
          <a:p>
            <a:pPr lvl="1">
              <a:lnSpc>
                <a:spcPct val="110000"/>
              </a:lnSpc>
              <a:buFont typeface="Symbol" panose="05050102010706020507" pitchFamily="18" charset="2"/>
              <a:buChar char="-"/>
            </a:pPr>
            <a:r>
              <a:rPr lang="de-DE" sz="1500" dirty="0"/>
              <a:t>(ab 2001 „German International Poetry Slam“)</a:t>
            </a:r>
          </a:p>
        </p:txBody>
      </p:sp>
      <p:pic>
        <p:nvPicPr>
          <p:cNvPr id="6" name="Grafik 5" descr="Ein Bild, das draußen, Gebäude, Straße, Nacht enthält.&#10;&#10;Automatisch generierte Beschreibung">
            <a:extLst>
              <a:ext uri="{FF2B5EF4-FFF2-40B4-BE49-F238E27FC236}">
                <a16:creationId xmlns:a16="http://schemas.microsoft.com/office/drawing/2014/main" id="{BBA1B93C-781E-44A4-2B7E-CD6D46AE4F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2240" y="2361774"/>
            <a:ext cx="4931275" cy="3649143"/>
          </a:xfrm>
          <a:prstGeom prst="rect">
            <a:avLst/>
          </a:prstGeom>
        </p:spPr>
      </p:pic>
      <p:pic>
        <p:nvPicPr>
          <p:cNvPr id="8" name="Grafik 7" descr="Ein Bild, das Mobiliar, Tisch, Im Haus, Stuhl enthält.&#10;&#10;Automatisch generierte Beschreibung">
            <a:extLst>
              <a:ext uri="{FF2B5EF4-FFF2-40B4-BE49-F238E27FC236}">
                <a16:creationId xmlns:a16="http://schemas.microsoft.com/office/drawing/2014/main" id="{8F86474B-9422-048D-92F6-707F354C8D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4852" y="968290"/>
            <a:ext cx="3458722" cy="1945531"/>
          </a:xfrm>
          <a:prstGeom prst="rect">
            <a:avLst/>
          </a:prstGeom>
        </p:spPr>
      </p:pic>
      <p:sp>
        <p:nvSpPr>
          <p:cNvPr id="9" name="Multiplikationszeichen 8">
            <a:extLst>
              <a:ext uri="{FF2B5EF4-FFF2-40B4-BE49-F238E27FC236}">
                <a16:creationId xmlns:a16="http://schemas.microsoft.com/office/drawing/2014/main" id="{362C8C3E-F479-67ED-B4EB-AF5A778F9930}"/>
              </a:ext>
            </a:extLst>
          </p:cNvPr>
          <p:cNvSpPr/>
          <p:nvPr/>
        </p:nvSpPr>
        <p:spPr>
          <a:xfrm>
            <a:off x="8579796" y="847083"/>
            <a:ext cx="3323778" cy="2187947"/>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2826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3B7C7D-8C12-9CAD-D119-629E2A190D45}"/>
              </a:ext>
            </a:extLst>
          </p:cNvPr>
          <p:cNvSpPr>
            <a:spLocks noGrp="1"/>
          </p:cNvSpPr>
          <p:nvPr>
            <p:ph type="title"/>
          </p:nvPr>
        </p:nvSpPr>
        <p:spPr/>
        <p:txBody>
          <a:bodyPr/>
          <a:lstStyle/>
          <a:p>
            <a:r>
              <a:rPr lang="de-DE" dirty="0"/>
              <a:t>Regeln</a:t>
            </a:r>
          </a:p>
        </p:txBody>
      </p:sp>
      <p:sp>
        <p:nvSpPr>
          <p:cNvPr id="3" name="Inhaltsplatzhalter 2">
            <a:extLst>
              <a:ext uri="{FF2B5EF4-FFF2-40B4-BE49-F238E27FC236}">
                <a16:creationId xmlns:a16="http://schemas.microsoft.com/office/drawing/2014/main" id="{B5C8BBDA-94D9-B0DB-65E7-ABFD1FB5DDAC}"/>
              </a:ext>
            </a:extLst>
          </p:cNvPr>
          <p:cNvSpPr>
            <a:spLocks noGrp="1"/>
          </p:cNvSpPr>
          <p:nvPr>
            <p:ph idx="1"/>
          </p:nvPr>
        </p:nvSpPr>
        <p:spPr/>
        <p:txBody>
          <a:bodyPr/>
          <a:lstStyle/>
          <a:p>
            <a:r>
              <a:rPr lang="de-DE" dirty="0"/>
              <a:t>Selbstgeschrieben</a:t>
            </a:r>
          </a:p>
          <a:p>
            <a:r>
              <a:rPr lang="de-DE" dirty="0"/>
              <a:t>keine Requisiten, Kostüme oder Musikinstrumente</a:t>
            </a:r>
          </a:p>
          <a:p>
            <a:r>
              <a:rPr lang="de-DE" dirty="0"/>
              <a:t>Vorgegebene Zeit (meist 5-7 Minuten)							bei Zeitüberschreitung Punktabzug</a:t>
            </a:r>
          </a:p>
          <a:p>
            <a:r>
              <a:rPr lang="de-DE" dirty="0"/>
              <a:t>Alle literarischen Formen und Genres erlaubt</a:t>
            </a:r>
          </a:p>
        </p:txBody>
      </p:sp>
      <p:sp>
        <p:nvSpPr>
          <p:cNvPr id="5" name="Fußzeilenplatzhalter 4">
            <a:extLst>
              <a:ext uri="{FF2B5EF4-FFF2-40B4-BE49-F238E27FC236}">
                <a16:creationId xmlns:a16="http://schemas.microsoft.com/office/drawing/2014/main" id="{4E43B021-FF15-9D92-5353-91A4BDD41D5D}"/>
              </a:ext>
            </a:extLst>
          </p:cNvPr>
          <p:cNvSpPr>
            <a:spLocks noGrp="1"/>
          </p:cNvSpPr>
          <p:nvPr>
            <p:ph type="ftr" sz="quarter" idx="11"/>
          </p:nvPr>
        </p:nvSpPr>
        <p:spPr>
          <a:xfrm>
            <a:off x="685801" y="5757334"/>
            <a:ext cx="5499719" cy="498470"/>
          </a:xfrm>
        </p:spPr>
        <p:txBody>
          <a:bodyPr/>
          <a:lstStyle/>
          <a:p>
            <a:r>
              <a:rPr lang="de-DE" sz="1200" dirty="0">
                <a:solidFill>
                  <a:schemeClr val="bg1"/>
                </a:solidFill>
              </a:rPr>
              <a:t>Ruben W. Franz - PKC Freudental 2024 - Aufstehen gegen Antisemitismus</a:t>
            </a:r>
          </a:p>
        </p:txBody>
      </p:sp>
    </p:spTree>
    <p:extLst>
      <p:ext uri="{BB962C8B-B14F-4D97-AF65-F5344CB8AC3E}">
        <p14:creationId xmlns:p14="http://schemas.microsoft.com/office/powerpoint/2010/main" val="428976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3B7C7D-8C12-9CAD-D119-629E2A190D45}"/>
              </a:ext>
            </a:extLst>
          </p:cNvPr>
          <p:cNvSpPr>
            <a:spLocks noGrp="1"/>
          </p:cNvSpPr>
          <p:nvPr>
            <p:ph type="title"/>
          </p:nvPr>
        </p:nvSpPr>
        <p:spPr/>
        <p:txBody>
          <a:bodyPr/>
          <a:lstStyle/>
          <a:p>
            <a:r>
              <a:rPr lang="de-DE" dirty="0"/>
              <a:t>Beispiele 1</a:t>
            </a:r>
          </a:p>
        </p:txBody>
      </p:sp>
      <p:sp>
        <p:nvSpPr>
          <p:cNvPr id="3" name="Inhaltsplatzhalter 2">
            <a:extLst>
              <a:ext uri="{FF2B5EF4-FFF2-40B4-BE49-F238E27FC236}">
                <a16:creationId xmlns:a16="http://schemas.microsoft.com/office/drawing/2014/main" id="{B5C8BBDA-94D9-B0DB-65E7-ABFD1FB5DDAC}"/>
              </a:ext>
            </a:extLst>
          </p:cNvPr>
          <p:cNvSpPr>
            <a:spLocks noGrp="1"/>
          </p:cNvSpPr>
          <p:nvPr>
            <p:ph idx="1"/>
          </p:nvPr>
        </p:nvSpPr>
        <p:spPr/>
        <p:txBody>
          <a:bodyPr>
            <a:normAutofit/>
          </a:bodyPr>
          <a:lstStyle/>
          <a:p>
            <a:r>
              <a:rPr lang="de-DE" dirty="0"/>
              <a:t>Tracy Splinter</a:t>
            </a:r>
          </a:p>
          <a:p>
            <a:r>
              <a:rPr lang="de-DE" dirty="0">
                <a:hlinkClick r:id="rId2"/>
              </a:rPr>
              <a:t>https://www.youtube.com/watch?v=I6GM6ZZbQsw</a:t>
            </a:r>
            <a:endParaRPr lang="de-DE" dirty="0"/>
          </a:p>
          <a:p>
            <a:r>
              <a:rPr lang="de-DE" dirty="0"/>
              <a:t>Sebastian Krämer</a:t>
            </a:r>
          </a:p>
          <a:p>
            <a:r>
              <a:rPr lang="de-DE" dirty="0">
                <a:hlinkClick r:id="rId3"/>
              </a:rPr>
              <a:t>https://www.youtube.com/watch?v=G3ouM1ORzkg</a:t>
            </a:r>
            <a:endParaRPr lang="de-DE" dirty="0"/>
          </a:p>
          <a:p>
            <a:r>
              <a:rPr lang="de-DE" dirty="0"/>
              <a:t>Marc-Uwe Kling</a:t>
            </a:r>
          </a:p>
          <a:p>
            <a:r>
              <a:rPr lang="de-DE" dirty="0">
                <a:hlinkClick r:id="rId4"/>
              </a:rPr>
              <a:t>https://www.youtube.com/watch?v=eiysxq9Z8N8</a:t>
            </a:r>
            <a:endParaRPr lang="de-DE" dirty="0"/>
          </a:p>
          <a:p>
            <a:endParaRPr lang="de-DE" dirty="0"/>
          </a:p>
        </p:txBody>
      </p:sp>
      <p:sp>
        <p:nvSpPr>
          <p:cNvPr id="5" name="Fußzeilenplatzhalter 4">
            <a:extLst>
              <a:ext uri="{FF2B5EF4-FFF2-40B4-BE49-F238E27FC236}">
                <a16:creationId xmlns:a16="http://schemas.microsoft.com/office/drawing/2014/main" id="{947DE362-2D2D-1248-DD6F-972449F5A3F2}"/>
              </a:ext>
            </a:extLst>
          </p:cNvPr>
          <p:cNvSpPr>
            <a:spLocks noGrp="1"/>
          </p:cNvSpPr>
          <p:nvPr>
            <p:ph type="ftr" sz="quarter" idx="11"/>
          </p:nvPr>
        </p:nvSpPr>
        <p:spPr>
          <a:xfrm>
            <a:off x="685801" y="5757334"/>
            <a:ext cx="5499719" cy="498470"/>
          </a:xfrm>
        </p:spPr>
        <p:txBody>
          <a:bodyPr/>
          <a:lstStyle/>
          <a:p>
            <a:r>
              <a:rPr lang="de-DE" sz="1200" dirty="0">
                <a:solidFill>
                  <a:schemeClr val="bg1"/>
                </a:solidFill>
              </a:rPr>
              <a:t>Ruben W. Franz - PKC Freudental 2024 - Aufstehen gegen Antisemitismus</a:t>
            </a:r>
          </a:p>
        </p:txBody>
      </p:sp>
    </p:spTree>
    <p:extLst>
      <p:ext uri="{BB962C8B-B14F-4D97-AF65-F5344CB8AC3E}">
        <p14:creationId xmlns:p14="http://schemas.microsoft.com/office/powerpoint/2010/main" val="346199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3B7C7D-8C12-9CAD-D119-629E2A190D45}"/>
              </a:ext>
            </a:extLst>
          </p:cNvPr>
          <p:cNvSpPr>
            <a:spLocks noGrp="1"/>
          </p:cNvSpPr>
          <p:nvPr>
            <p:ph type="title"/>
          </p:nvPr>
        </p:nvSpPr>
        <p:spPr/>
        <p:txBody>
          <a:bodyPr/>
          <a:lstStyle/>
          <a:p>
            <a:r>
              <a:rPr lang="de-DE" dirty="0"/>
              <a:t>Beispiele 2</a:t>
            </a:r>
          </a:p>
        </p:txBody>
      </p:sp>
      <p:sp>
        <p:nvSpPr>
          <p:cNvPr id="3" name="Inhaltsplatzhalter 2">
            <a:extLst>
              <a:ext uri="{FF2B5EF4-FFF2-40B4-BE49-F238E27FC236}">
                <a16:creationId xmlns:a16="http://schemas.microsoft.com/office/drawing/2014/main" id="{B5C8BBDA-94D9-B0DB-65E7-ABFD1FB5DDAC}"/>
              </a:ext>
            </a:extLst>
          </p:cNvPr>
          <p:cNvSpPr>
            <a:spLocks noGrp="1"/>
          </p:cNvSpPr>
          <p:nvPr>
            <p:ph idx="1"/>
          </p:nvPr>
        </p:nvSpPr>
        <p:spPr/>
        <p:txBody>
          <a:bodyPr/>
          <a:lstStyle/>
          <a:p>
            <a:r>
              <a:rPr lang="de-DE" dirty="0"/>
              <a:t>Florian </a:t>
            </a:r>
            <a:r>
              <a:rPr lang="de-DE" dirty="0" err="1"/>
              <a:t>Wintels</a:t>
            </a:r>
            <a:endParaRPr lang="de-DE" dirty="0"/>
          </a:p>
          <a:p>
            <a:r>
              <a:rPr lang="de-DE" dirty="0">
                <a:hlinkClick r:id="rId2"/>
              </a:rPr>
              <a:t>https://www.youtube.com/watch?v=-eH9z3OJ-98</a:t>
            </a:r>
            <a:endParaRPr lang="de-DE" dirty="0"/>
          </a:p>
          <a:p>
            <a:r>
              <a:rPr lang="de-DE" dirty="0"/>
              <a:t>David Friedrich</a:t>
            </a:r>
          </a:p>
          <a:p>
            <a:r>
              <a:rPr lang="de-DE" dirty="0">
                <a:hlinkClick r:id="rId3"/>
              </a:rPr>
              <a:t>https://www.youtube.com/watch?v=WwN_xhY8ZBs</a:t>
            </a:r>
            <a:endParaRPr lang="de-DE" dirty="0"/>
          </a:p>
          <a:p>
            <a:r>
              <a:rPr lang="de-DE" dirty="0"/>
              <a:t>Theresa Sperling</a:t>
            </a:r>
          </a:p>
          <a:p>
            <a:r>
              <a:rPr lang="de-DE" dirty="0">
                <a:hlinkClick r:id="rId4"/>
              </a:rPr>
              <a:t>https://www.youtube.com/watch?v=4LhmiLrz8gA</a:t>
            </a:r>
            <a:endParaRPr lang="de-DE" dirty="0"/>
          </a:p>
          <a:p>
            <a:endParaRPr lang="de-DE" dirty="0"/>
          </a:p>
        </p:txBody>
      </p:sp>
      <p:sp>
        <p:nvSpPr>
          <p:cNvPr id="5" name="Fußzeilenplatzhalter 4">
            <a:extLst>
              <a:ext uri="{FF2B5EF4-FFF2-40B4-BE49-F238E27FC236}">
                <a16:creationId xmlns:a16="http://schemas.microsoft.com/office/drawing/2014/main" id="{9248AD96-8EA7-F138-E669-D625041D516A}"/>
              </a:ext>
            </a:extLst>
          </p:cNvPr>
          <p:cNvSpPr>
            <a:spLocks noGrp="1"/>
          </p:cNvSpPr>
          <p:nvPr>
            <p:ph type="ftr" sz="quarter" idx="11"/>
          </p:nvPr>
        </p:nvSpPr>
        <p:spPr>
          <a:xfrm>
            <a:off x="685801" y="5757334"/>
            <a:ext cx="5499719" cy="498470"/>
          </a:xfrm>
        </p:spPr>
        <p:txBody>
          <a:bodyPr/>
          <a:lstStyle/>
          <a:p>
            <a:r>
              <a:rPr lang="de-DE" sz="1200" dirty="0">
                <a:solidFill>
                  <a:schemeClr val="bg1"/>
                </a:solidFill>
              </a:rPr>
              <a:t>Ruben W. Franz - PKC Freudental 2024 - Aufstehen gegen Antisemitismus</a:t>
            </a:r>
          </a:p>
        </p:txBody>
      </p:sp>
    </p:spTree>
    <p:extLst>
      <p:ext uri="{BB962C8B-B14F-4D97-AF65-F5344CB8AC3E}">
        <p14:creationId xmlns:p14="http://schemas.microsoft.com/office/powerpoint/2010/main" val="36406050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ichtiges Ereignis">
  <a:themeElements>
    <a:clrScheme name="Wichtiges Ereignis">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Wichtiges Ereignis">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ichtiges Ereignis">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Wichtiges Ereignis">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themeOverride>
</file>

<file path=docProps/app.xml><?xml version="1.0" encoding="utf-8"?>
<Properties xmlns="http://schemas.openxmlformats.org/officeDocument/2006/extended-properties" xmlns:vt="http://schemas.openxmlformats.org/officeDocument/2006/docPropsVTypes">
  <Template/>
  <TotalTime>0</TotalTime>
  <Words>2060</Words>
  <Application>Microsoft Office PowerPoint</Application>
  <PresentationFormat>Breitbild</PresentationFormat>
  <Paragraphs>212</Paragraphs>
  <Slides>37</Slides>
  <Notes>6</Notes>
  <HiddenSlides>5</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37</vt:i4>
      </vt:variant>
    </vt:vector>
  </HeadingPairs>
  <TitlesOfParts>
    <vt:vector size="42" baseType="lpstr">
      <vt:lpstr>Aptos</vt:lpstr>
      <vt:lpstr>Arial</vt:lpstr>
      <vt:lpstr>Impact</vt:lpstr>
      <vt:lpstr>Symbol</vt:lpstr>
      <vt:lpstr>Wichtiges Ereignis</vt:lpstr>
      <vt:lpstr>Poetry-Slam und Slam-Poetry</vt:lpstr>
      <vt:lpstr>Programm</vt:lpstr>
      <vt:lpstr>Grundlagen und Einführung</vt:lpstr>
      <vt:lpstr>Veranstaltungsformat und Literaturform</vt:lpstr>
      <vt:lpstr>Slam-Poetry?</vt:lpstr>
      <vt:lpstr>Geschichte</vt:lpstr>
      <vt:lpstr>Regeln</vt:lpstr>
      <vt:lpstr>Beispiele 1</vt:lpstr>
      <vt:lpstr>Beispiele 2</vt:lpstr>
      <vt:lpstr>Erfahrungen der Teilnehmenden</vt:lpstr>
      <vt:lpstr>Variationen</vt:lpstr>
      <vt:lpstr>Übungsblock 1</vt:lpstr>
      <vt:lpstr>Schreibspiele, Materialien, Inspirationen, Anfänge</vt:lpstr>
      <vt:lpstr>AI und ihre Anwendungsbereiche</vt:lpstr>
      <vt:lpstr>AI und ihre Anwendungsbereiche</vt:lpstr>
      <vt:lpstr>AI und ihre Anwendungsbereiche</vt:lpstr>
      <vt:lpstr>Anfangen</vt:lpstr>
      <vt:lpstr>Austauschblock 1</vt:lpstr>
      <vt:lpstr>Persönliche Herausforderungen, Fragen, Ängste</vt:lpstr>
      <vt:lpstr>Pause/Abendessen</vt:lpstr>
      <vt:lpstr>Programm</vt:lpstr>
      <vt:lpstr>Übungsblock 2</vt:lpstr>
      <vt:lpstr>Aufstehen gegen Antisemitismus</vt:lpstr>
      <vt:lpstr>Anti-Antisemitismus, aber wie?</vt:lpstr>
      <vt:lpstr>Anti-Antisemitismus, aber wie?</vt:lpstr>
      <vt:lpstr>Antisemitismus</vt:lpstr>
      <vt:lpstr>Antisemitismus</vt:lpstr>
      <vt:lpstr>3 D‘s </vt:lpstr>
      <vt:lpstr>Strukturen und Formen</vt:lpstr>
      <vt:lpstr>Strukturen und Formen</vt:lpstr>
      <vt:lpstr>Austauschblock 2</vt:lpstr>
      <vt:lpstr>Gemeinsames Hören, Feedback-Kultur</vt:lpstr>
      <vt:lpstr>Kritik am Poetry-Slam-Format</vt:lpstr>
      <vt:lpstr>Kritik am Poetry-Slam-Format</vt:lpstr>
      <vt:lpstr>Humor oder „Wie man einen Slam gewinnt“</vt:lpstr>
      <vt:lpstr>Umgänge mit der Thematik</vt:lpstr>
      <vt:lpstr>Freies Arbeiten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Poetry-Slam und Slam-Poetry</dc:title>
  <dc:creator>Ruben Franz</dc:creator>
  <cp:lastModifiedBy>Ruben Franz</cp:lastModifiedBy>
  <cp:revision>14</cp:revision>
  <dcterms:created xsi:type="dcterms:W3CDTF">2024-05-16T08:13:16Z</dcterms:created>
  <dcterms:modified xsi:type="dcterms:W3CDTF">2024-05-31T20:15:32Z</dcterms:modified>
</cp:coreProperties>
</file>