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4" r:id="rId2"/>
    <p:sldId id="295" r:id="rId3"/>
    <p:sldId id="306" r:id="rId4"/>
    <p:sldId id="311" r:id="rId5"/>
    <p:sldId id="321" r:id="rId6"/>
    <p:sldId id="335" r:id="rId7"/>
    <p:sldId id="322" r:id="rId8"/>
    <p:sldId id="326" r:id="rId9"/>
    <p:sldId id="323" r:id="rId10"/>
    <p:sldId id="325" r:id="rId11"/>
    <p:sldId id="307" r:id="rId12"/>
    <p:sldId id="344" r:id="rId13"/>
    <p:sldId id="346" r:id="rId14"/>
    <p:sldId id="340" r:id="rId15"/>
    <p:sldId id="342" r:id="rId16"/>
    <p:sldId id="310" r:id="rId17"/>
    <p:sldId id="351" r:id="rId18"/>
    <p:sldId id="353" r:id="rId19"/>
    <p:sldId id="337" r:id="rId20"/>
    <p:sldId id="358" r:id="rId21"/>
    <p:sldId id="357" r:id="rId22"/>
    <p:sldId id="348" r:id="rId23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uberger, Lars" initials="NL" lastIdx="2" clrIdx="0">
    <p:extLst>
      <p:ext uri="{19B8F6BF-5375-455C-9EA6-DF929625EA0E}">
        <p15:presenceInfo xmlns:p15="http://schemas.microsoft.com/office/powerpoint/2012/main" userId="S-1-5-21-3908708061-1514180327-70148211-12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FA1"/>
    <a:srgbClr val="FFFF00"/>
    <a:srgbClr val="FFFFFF"/>
    <a:srgbClr val="1F80C7"/>
    <a:srgbClr val="3E66B6"/>
    <a:srgbClr val="A9D18E"/>
    <a:srgbClr val="CC6600"/>
    <a:srgbClr val="E02B20"/>
    <a:srgbClr val="2864A9"/>
    <a:srgbClr val="E30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6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35988-C69A-4933-8526-39A238E1F963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1FC1E-6F7B-430E-9DEC-687256FCAC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3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F4427-FC6F-4EF6-90CE-31F192478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9EE72F-39D4-4E05-9485-62F2AEA37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3D3193-E18D-4F9C-99E6-689FB99FD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46DF5-AF82-4FEC-9FC6-BB15803A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9C4F4B-F29C-4A4C-B9FB-D4E31EDD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608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6D7F8-A1D5-412B-BBC9-E9B0E313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01891C-2435-4543-AF10-0B31F962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47DD95-F1F0-4741-A66C-9B9885C6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95FAE3-C6BE-492B-8A2D-D4764B27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56A864-ABD4-44A1-843B-C49507E15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65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F63B934-D59A-4114-9DB9-0F17ACC4A1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3A029A8-0973-4F1E-9C24-D475DB6F7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779087-A111-45D2-A0FE-66DAA930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879C47-C577-4A9B-9473-56C07DE9C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8ED685-A6B4-486D-B698-BD7D7C7DA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18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41D277-546A-4E1A-8DE9-321DD04FE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A1FE8F-6CFC-4BC3-8FFD-70868B369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A4784F-763A-43B3-835E-C1E668532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3B78ED-BA5D-412B-A3EB-DEA9C4E2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3461C1-1EC4-4EB2-A6FA-AFAC28D0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90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E6915-57EE-43D4-BC46-3E17DF48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4752A9-C811-447A-937E-350A94377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7B62E-EC40-4F36-AD2C-00A8064A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428D3B-4CD2-4109-80DD-9A28A77D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A0E73F-D260-4DE4-A096-74E7D3B9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332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C4279-B69A-4E5E-87FB-8676215C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B26B45-3422-40B6-A0A1-33784A9AA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FAE7FA5-FD52-4651-8272-7BBA23BD0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3E84F1-BA4F-4F4F-8038-D95B4912F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7F969C-BFD5-4824-BF86-D539374B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881B7C-5173-4140-B053-E1F5F3C3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62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F8516E-1E7C-4C95-81F3-0BC6C69D7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5678E-22DB-4527-B9B8-364F5CCC1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ABF1CC-027D-4E90-9F76-68F244657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1D89A6-DCBB-4CF1-B5CE-6FB9E8740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6B2F57E-1A95-42F9-B9B6-2A85F0003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924006A-B49E-421A-91CF-62708D134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DB307C9-22EA-4133-9D3A-5956CF15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40407C3-7F00-4127-AFA8-99DC0993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31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2E158-3856-46B2-B923-9D8BB3721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164663-0AF8-44EE-B405-7E32DB54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3D77EE-8797-4238-88F5-0AE010E25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449B97-C5E4-4CA6-8209-D07361A4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83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7D059A7-7D4C-4B73-AEA8-B80778FE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11CD95-3025-403B-BB79-699DF019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1951AA-1D2F-4CC6-BD36-5890C9FF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801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9734E-716A-416B-83A4-EFEBF2D9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E85909-5D31-483E-81DD-9AC19BAA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1A286B3-FDB0-4890-A73C-C56FA9004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00CB19-A6BB-4A07-A619-EB03265E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4A1E326-E8CF-4D44-9D5F-5BCFCB0A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2919A6-514B-4CD9-89EC-6BDACD96E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6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4BB07-5E43-4C89-A35A-DB63F82B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C37BC6F-FE58-4658-998B-896C31693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6D1CEE1-8CFC-407E-B2F2-0504791D4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E2BA3D-DE23-483F-9BED-39E9B3C3D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BFC333-4E83-4098-AE17-F2C57467E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089B56-D6F7-40FA-95DD-F287C84B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121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826C93-7E91-4CC0-BE20-6A49BB1F5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D3DEA8-5CA1-449E-AB11-E320B4E5A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54B6DB-240A-4A95-94B3-22C169538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84963-30B7-4F9B-BA38-14A75F10EBB2}" type="datetimeFigureOut">
              <a:rPr lang="de-DE" smtClean="0"/>
              <a:t>28.11.2023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72B2C5-61CA-4B81-846A-F05FB326B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3E2019-6497-439C-926A-C89C8143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9F53-2655-4E80-A494-2E51BD6F1F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34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3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3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03154CC-3144-4550-997A-225E54754BA5}"/>
              </a:ext>
            </a:extLst>
          </p:cNvPr>
          <p:cNvSpPr/>
          <p:nvPr/>
        </p:nvSpPr>
        <p:spPr>
          <a:xfrm>
            <a:off x="1760372" y="0"/>
            <a:ext cx="10431628" cy="1117160"/>
          </a:xfrm>
          <a:prstGeom prst="rect">
            <a:avLst/>
          </a:prstGeom>
          <a:gradFill flip="none" rotWithShape="1">
            <a:gsLst>
              <a:gs pos="0">
                <a:srgbClr val="075FA1">
                  <a:alpha val="0"/>
                </a:srgbClr>
              </a:gs>
              <a:gs pos="50000">
                <a:srgbClr val="075FA1"/>
              </a:gs>
              <a:gs pos="100000">
                <a:srgbClr val="075FA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E2E9F8-14D1-445F-9152-F07F9C98D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848" y="1637803"/>
            <a:ext cx="3366525" cy="38102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57EF362-645E-419A-AD76-E8952ED0D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67" y="2467734"/>
            <a:ext cx="1938772" cy="187534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4FD693-0240-4CAA-8198-CE3C13C98EDA}"/>
              </a:ext>
            </a:extLst>
          </p:cNvPr>
          <p:cNvSpPr txBox="1"/>
          <p:nvPr/>
        </p:nvSpPr>
        <p:spPr>
          <a:xfrm>
            <a:off x="7396052" y="1823981"/>
            <a:ext cx="4024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Jewish Heart of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7605B9-9BF8-4FDB-8CAE-D0D25062BB5A}"/>
              </a:ext>
            </a:extLst>
          </p:cNvPr>
          <p:cNvSpPr txBox="1"/>
          <p:nvPr/>
        </p:nvSpPr>
        <p:spPr>
          <a:xfrm>
            <a:off x="8818230" y="4343074"/>
            <a:ext cx="3377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THE LÄND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E647282-FC4E-4363-A67B-B94D4669C4FD}"/>
              </a:ext>
            </a:extLst>
          </p:cNvPr>
          <p:cNvSpPr txBox="1"/>
          <p:nvPr/>
        </p:nvSpPr>
        <p:spPr>
          <a:xfrm>
            <a:off x="706438" y="1943981"/>
            <a:ext cx="732457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rgbClr val="075FA1"/>
                </a:solidFill>
              </a:rPr>
              <a:t>Jüdisches Leben</a:t>
            </a:r>
            <a:br>
              <a:rPr lang="de-DE" sz="5400" b="1" dirty="0">
                <a:solidFill>
                  <a:srgbClr val="075FA1"/>
                </a:solidFill>
              </a:rPr>
            </a:br>
            <a:r>
              <a:rPr lang="de-DE" sz="5400" b="1" dirty="0">
                <a:solidFill>
                  <a:srgbClr val="075FA1"/>
                </a:solidFill>
              </a:rPr>
              <a:t>in Deutschland heute.</a:t>
            </a:r>
          </a:p>
          <a:p>
            <a:r>
              <a:rPr lang="de-DE" sz="2800" b="1" dirty="0">
                <a:solidFill>
                  <a:srgbClr val="075FA1"/>
                </a:solidFill>
              </a:rPr>
              <a:t>Lehrergespräch am 27.11.2023</a:t>
            </a:r>
            <a:endParaRPr lang="de-DE" sz="4000" b="1" dirty="0">
              <a:solidFill>
                <a:srgbClr val="075FA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B03C7B4-2120-4597-826F-F2E5A1F57E0E}"/>
              </a:ext>
            </a:extLst>
          </p:cNvPr>
          <p:cNvSpPr txBox="1"/>
          <p:nvPr/>
        </p:nvSpPr>
        <p:spPr>
          <a:xfrm>
            <a:off x="696163" y="4834451"/>
            <a:ext cx="106254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rgbClr val="075FA1"/>
                </a:solidFill>
                <a:latin typeface="+mj-lt"/>
                <a:cs typeface="Times New Roman" panose="02020603050405020304" pitchFamily="18" charset="0"/>
              </a:rPr>
              <a:t>Prof. Barbara Traub M.A.</a:t>
            </a:r>
            <a:br>
              <a:rPr lang="de-DE" sz="3600" b="1" dirty="0">
                <a:solidFill>
                  <a:srgbClr val="075FA1"/>
                </a:solidFill>
                <a:latin typeface="+mj-lt"/>
                <a:cs typeface="Times New Roman" panose="02020603050405020304" pitchFamily="18" charset="0"/>
              </a:rPr>
            </a:br>
            <a:r>
              <a:rPr lang="de-DE" sz="3200" b="1" i="1" dirty="0">
                <a:solidFill>
                  <a:srgbClr val="075FA1"/>
                </a:solidFill>
                <a:latin typeface="+mj-lt"/>
                <a:cs typeface="Times New Roman" panose="02020603050405020304" pitchFamily="18" charset="0"/>
              </a:rPr>
              <a:t>Vorstandssprecherin der IRGW</a:t>
            </a:r>
            <a:br>
              <a:rPr lang="de-DE" sz="3200" b="1" i="1" dirty="0">
                <a:solidFill>
                  <a:srgbClr val="075FA1"/>
                </a:solidFill>
                <a:latin typeface="+mj-lt"/>
                <a:cs typeface="Times New Roman" panose="02020603050405020304" pitchFamily="18" charset="0"/>
              </a:rPr>
            </a:br>
            <a:r>
              <a:rPr lang="de-DE" sz="3200" b="1" i="1" dirty="0">
                <a:solidFill>
                  <a:srgbClr val="075FA1"/>
                </a:solidFill>
                <a:latin typeface="+mj-lt"/>
                <a:cs typeface="Times New Roman" panose="02020603050405020304" pitchFamily="18" charset="0"/>
              </a:rPr>
              <a:t>Mitglied im Präsidium des Zentralrats der Juden in Deutschland</a:t>
            </a:r>
            <a:endParaRPr lang="de-DE" sz="3600" b="1" i="1" dirty="0">
              <a:solidFill>
                <a:srgbClr val="075FA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1812E887-6228-4169-A293-5CAA414B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3149" y="90576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he-IL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בס</a:t>
            </a:r>
            <a:r>
              <a:rPr lang="ar-SA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''</a:t>
            </a:r>
            <a:r>
              <a:rPr lang="he-IL" sz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ד</a:t>
            </a:r>
            <a:endParaRPr lang="de-DE" sz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A46760C-3E9E-4DB1-8858-8B3384850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760372" cy="111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64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13FA648A-2E3F-485A-8264-40B18309B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727" y="4190629"/>
            <a:ext cx="5590011" cy="266737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1E3BC60-0B92-4868-9CD2-84CA316E9F8B}"/>
              </a:ext>
            </a:extLst>
          </p:cNvPr>
          <p:cNvSpPr/>
          <p:nvPr/>
        </p:nvSpPr>
        <p:spPr>
          <a:xfrm>
            <a:off x="2171700" y="6091238"/>
            <a:ext cx="328613" cy="2245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97B8966-EF88-4F64-9CAD-3691DD28EB77}"/>
              </a:ext>
            </a:extLst>
          </p:cNvPr>
          <p:cNvCxnSpPr>
            <a:cxnSpLocks/>
          </p:cNvCxnSpPr>
          <p:nvPr/>
        </p:nvCxnSpPr>
        <p:spPr>
          <a:xfrm flipH="1">
            <a:off x="2171700" y="4066431"/>
            <a:ext cx="314445" cy="2249401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C76EC16C-2096-46DB-A2F6-DD15D5E9C6ED}"/>
              </a:ext>
            </a:extLst>
          </p:cNvPr>
          <p:cNvCxnSpPr>
            <a:cxnSpLocks/>
          </p:cNvCxnSpPr>
          <p:nvPr/>
        </p:nvCxnSpPr>
        <p:spPr>
          <a:xfrm flipV="1">
            <a:off x="2171702" y="2178432"/>
            <a:ext cx="331433" cy="3912807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hteck 47">
            <a:extLst>
              <a:ext uri="{FF2B5EF4-FFF2-40B4-BE49-F238E27FC236}">
                <a16:creationId xmlns:a16="http://schemas.microsoft.com/office/drawing/2014/main" id="{0AFC3D34-8DB2-4BF6-B401-448DD129C352}"/>
              </a:ext>
            </a:extLst>
          </p:cNvPr>
          <p:cNvSpPr/>
          <p:nvPr/>
        </p:nvSpPr>
        <p:spPr>
          <a:xfrm>
            <a:off x="3199610" y="4107690"/>
            <a:ext cx="2978833" cy="262099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8697A797-4BCD-4A41-B0E1-A93E50FBC068}"/>
              </a:ext>
            </a:extLst>
          </p:cNvPr>
          <p:cNvGrpSpPr/>
          <p:nvPr/>
        </p:nvGrpSpPr>
        <p:grpSpPr>
          <a:xfrm>
            <a:off x="3117167" y="1285278"/>
            <a:ext cx="8770531" cy="5481900"/>
            <a:chOff x="3117167" y="1285278"/>
            <a:chExt cx="8770531" cy="548190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A50E9AD-3AC9-4830-AE37-FDF143ED6F77}"/>
                </a:ext>
              </a:extLst>
            </p:cNvPr>
            <p:cNvSpPr txBox="1"/>
            <p:nvPr/>
          </p:nvSpPr>
          <p:spPr>
            <a:xfrm>
              <a:off x="3242519" y="5946500"/>
              <a:ext cx="841414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Pharao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29472569-7FC8-4599-BE1C-2B61B7A1B6CB}"/>
                </a:ext>
              </a:extLst>
            </p:cNvPr>
            <p:cNvSpPr txBox="1"/>
            <p:nvPr/>
          </p:nvSpPr>
          <p:spPr>
            <a:xfrm>
              <a:off x="3826392" y="5461742"/>
              <a:ext cx="891926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Persien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48F5CE7-0B5F-4D1E-A764-476B12C548AE}"/>
                </a:ext>
              </a:extLst>
            </p:cNvPr>
            <p:cNvSpPr txBox="1"/>
            <p:nvPr/>
          </p:nvSpPr>
          <p:spPr>
            <a:xfrm>
              <a:off x="4278487" y="5020402"/>
              <a:ext cx="1260618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Seleukiden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7DE45C3-D831-436D-BBA1-C5F05B20E4DB}"/>
                </a:ext>
              </a:extLst>
            </p:cNvPr>
            <p:cNvSpPr txBox="1"/>
            <p:nvPr/>
          </p:nvSpPr>
          <p:spPr>
            <a:xfrm>
              <a:off x="5270256" y="4156306"/>
              <a:ext cx="6604459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Christlicher Antijudaismus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E9AAA04-C769-466F-AAED-E0CB46A9D272}"/>
                </a:ext>
              </a:extLst>
            </p:cNvPr>
            <p:cNvSpPr txBox="1"/>
            <p:nvPr/>
          </p:nvSpPr>
          <p:spPr>
            <a:xfrm>
              <a:off x="4664073" y="4597646"/>
              <a:ext cx="1260618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Römer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7D53B87-FF67-4307-B45E-B5957D961D69}"/>
                </a:ext>
              </a:extLst>
            </p:cNvPr>
            <p:cNvSpPr txBox="1"/>
            <p:nvPr/>
          </p:nvSpPr>
          <p:spPr>
            <a:xfrm>
              <a:off x="5539105" y="3689605"/>
              <a:ext cx="6335610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Ökonomisch </a:t>
              </a:r>
              <a:r>
                <a:rPr lang="de-DE" dirty="0" err="1"/>
                <a:t>begr</a:t>
              </a:r>
              <a:r>
                <a:rPr lang="de-DE" dirty="0"/>
                <a:t>. Judenfeindschaft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B547894-CB96-4D08-A58D-900488ECAC5A}"/>
                </a:ext>
              </a:extLst>
            </p:cNvPr>
            <p:cNvSpPr txBox="1"/>
            <p:nvPr/>
          </p:nvSpPr>
          <p:spPr>
            <a:xfrm>
              <a:off x="8661786" y="2284098"/>
              <a:ext cx="3212929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Schuldabwehrantisemitismus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F3EBCE6-5EB1-4C0C-AF75-164167F9F18C}"/>
                </a:ext>
              </a:extLst>
            </p:cNvPr>
            <p:cNvSpPr txBox="1"/>
            <p:nvPr/>
          </p:nvSpPr>
          <p:spPr>
            <a:xfrm>
              <a:off x="7652883" y="2788154"/>
              <a:ext cx="4221832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Nationaler Antisemitismus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5FBE7AFC-7DA2-4B15-ADDB-08E7EA7A3734}"/>
                </a:ext>
              </a:extLst>
            </p:cNvPr>
            <p:cNvSpPr txBox="1"/>
            <p:nvPr/>
          </p:nvSpPr>
          <p:spPr>
            <a:xfrm>
              <a:off x="6572763" y="3229494"/>
              <a:ext cx="5301952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Rassistischer Antisemitismus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41AA530-2DB3-4178-880A-7D13522E2582}"/>
                </a:ext>
              </a:extLst>
            </p:cNvPr>
            <p:cNvSpPr txBox="1"/>
            <p:nvPr/>
          </p:nvSpPr>
          <p:spPr>
            <a:xfrm>
              <a:off x="8733003" y="1780042"/>
              <a:ext cx="3141712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/>
                <a:t>Israelbezogener Antisemitismus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66F601AC-0857-4ACB-8D40-D76465F8B508}"/>
                </a:ext>
              </a:extLst>
            </p:cNvPr>
            <p:cNvSpPr txBox="1"/>
            <p:nvPr/>
          </p:nvSpPr>
          <p:spPr>
            <a:xfrm>
              <a:off x="3242519" y="1285278"/>
              <a:ext cx="8632196" cy="369332"/>
            </a:xfrm>
            <a:prstGeom prst="rect">
              <a:avLst/>
            </a:prstGeom>
            <a:solidFill>
              <a:srgbClr val="C0D2E7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de-DE" dirty="0"/>
                <a:t>Verschwörungsmythen</a:t>
              </a: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A2FBD386-C720-44E8-A0BF-69E409DB68C9}"/>
                </a:ext>
              </a:extLst>
            </p:cNvPr>
            <p:cNvSpPr/>
            <p:nvPr/>
          </p:nvSpPr>
          <p:spPr>
            <a:xfrm>
              <a:off x="3117167" y="1285278"/>
              <a:ext cx="3600401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A7ABD066-E79F-4011-9B09-557DB8D744B5}"/>
                </a:ext>
              </a:extLst>
            </p:cNvPr>
            <p:cNvSpPr/>
            <p:nvPr/>
          </p:nvSpPr>
          <p:spPr>
            <a:xfrm>
              <a:off x="4485322" y="4592040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1D976F51-4014-4BC1-8D69-9C4C750A2DB8}"/>
                </a:ext>
              </a:extLst>
            </p:cNvPr>
            <p:cNvSpPr/>
            <p:nvPr/>
          </p:nvSpPr>
          <p:spPr>
            <a:xfrm>
              <a:off x="4072285" y="5020409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966D9798-F842-4703-B8BC-6A0AFA2DC305}"/>
                </a:ext>
              </a:extLst>
            </p:cNvPr>
            <p:cNvSpPr/>
            <p:nvPr/>
          </p:nvSpPr>
          <p:spPr>
            <a:xfrm>
              <a:off x="3621224" y="5461742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67FF5098-773A-4E3C-9CFF-F82D6BA2103A}"/>
                </a:ext>
              </a:extLst>
            </p:cNvPr>
            <p:cNvSpPr/>
            <p:nvPr/>
          </p:nvSpPr>
          <p:spPr>
            <a:xfrm flipH="1">
              <a:off x="4684372" y="5461742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E2B6931-51D0-42B8-A00A-FA9097C0731F}"/>
                </a:ext>
              </a:extLst>
            </p:cNvPr>
            <p:cNvSpPr/>
            <p:nvPr/>
          </p:nvSpPr>
          <p:spPr>
            <a:xfrm flipH="1">
              <a:off x="5404452" y="5020409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15742D84-5F16-4A2C-B913-6A478D39350A}"/>
                </a:ext>
              </a:extLst>
            </p:cNvPr>
            <p:cNvSpPr/>
            <p:nvPr/>
          </p:nvSpPr>
          <p:spPr>
            <a:xfrm flipH="1">
              <a:off x="5764492" y="4597646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535CC5BC-B5EF-4201-82B4-BC1A65ADE812}"/>
                </a:ext>
              </a:extLst>
            </p:cNvPr>
            <p:cNvSpPr/>
            <p:nvPr/>
          </p:nvSpPr>
          <p:spPr>
            <a:xfrm flipH="1">
              <a:off x="8157736" y="4156313"/>
              <a:ext cx="3716979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2EA5851-E75B-44B1-B58C-31BD36329BC4}"/>
                </a:ext>
              </a:extLst>
            </p:cNvPr>
            <p:cNvSpPr txBox="1"/>
            <p:nvPr/>
          </p:nvSpPr>
          <p:spPr>
            <a:xfrm>
              <a:off x="3242519" y="6397846"/>
              <a:ext cx="8515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         500     150   0   400              1000                 1800        1945 1948 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8B10D701-0E65-4CF6-A609-726E2AB7E965}"/>
                </a:ext>
              </a:extLst>
            </p:cNvPr>
            <p:cNvSpPr/>
            <p:nvPr/>
          </p:nvSpPr>
          <p:spPr>
            <a:xfrm>
              <a:off x="5044412" y="4156313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B0BE6AD2-533A-4A3A-8CCB-4E7A74393CF4}"/>
                </a:ext>
              </a:extLst>
            </p:cNvPr>
            <p:cNvSpPr/>
            <p:nvPr/>
          </p:nvSpPr>
          <p:spPr>
            <a:xfrm>
              <a:off x="6412564" y="3229494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DC435C2-16BE-4D12-8F89-C181690A114E}"/>
                </a:ext>
              </a:extLst>
            </p:cNvPr>
            <p:cNvSpPr/>
            <p:nvPr/>
          </p:nvSpPr>
          <p:spPr>
            <a:xfrm>
              <a:off x="7492684" y="2788161"/>
              <a:ext cx="232996" cy="369325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rgbClr val="C0D2E7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791B0C14-6867-4CD8-BC9B-04BAE55887DB}"/>
                </a:ext>
              </a:extLst>
            </p:cNvPr>
            <p:cNvCxnSpPr>
              <a:cxnSpLocks/>
            </p:cNvCxnSpPr>
            <p:nvPr/>
          </p:nvCxnSpPr>
          <p:spPr>
            <a:xfrm>
              <a:off x="3199270" y="6427463"/>
              <a:ext cx="858682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8EEEFCD1-CBD2-4856-9561-DB97C6EA1F00}"/>
                </a:ext>
              </a:extLst>
            </p:cNvPr>
            <p:cNvSpPr txBox="1"/>
            <p:nvPr/>
          </p:nvSpPr>
          <p:spPr>
            <a:xfrm>
              <a:off x="6050890" y="4377604"/>
              <a:ext cx="5836808" cy="2077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de-DE" sz="1100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„Antisemitismus ist eine bestimmte </a:t>
              </a:r>
              <a:r>
                <a:rPr lang="de-DE" sz="1200" b="1" u="sng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Wahrnehmung</a:t>
              </a:r>
              <a:br>
                <a:rPr lang="de-DE" sz="1200" b="1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de-DE" sz="1200" b="1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von Juden</a:t>
              </a:r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, die sich als Hass gegenüber Juden ausdrücken kann. </a:t>
              </a:r>
              <a:br>
                <a:rPr lang="de-DE" sz="9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Der Antisemitismus richtet sich in Wort oder Tat gegen </a:t>
              </a:r>
              <a:r>
                <a:rPr lang="de-DE" sz="1200" b="1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jüdische oder nichtjüdische </a:t>
              </a:r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Einzelpersonen und/oder deren Eigentum sowie gegen jüdische Gemeindeinstitutionen oder religiöse Einrichtungen.</a:t>
              </a:r>
              <a:b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de-DE" sz="9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Darüber hinaus kann auch der Staat Israel, der dabei</a:t>
              </a:r>
              <a:b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als jüdisches Kollektiv verstanden wird, Ziel</a:t>
              </a:r>
              <a:b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de-DE" sz="1200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solcher Angriffe sein.“</a:t>
              </a:r>
            </a:p>
            <a:p>
              <a:pPr algn="r"/>
              <a:r>
                <a:rPr lang="fr-FR" sz="1100" i="1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International </a:t>
              </a:r>
              <a:r>
                <a:rPr lang="fr-FR" sz="1100" i="1" dirty="0" err="1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Holocaust</a:t>
              </a:r>
              <a:br>
                <a:rPr lang="fr-FR" sz="1100" i="1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fr-FR" sz="1100" i="1" dirty="0">
                  <a:solidFill>
                    <a:srgbClr val="075FA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Remembrance Alliance (IHRA)</a:t>
              </a:r>
            </a:p>
          </p:txBody>
        </p:sp>
      </p:grpSp>
      <p:pic>
        <p:nvPicPr>
          <p:cNvPr id="38" name="Grafik 37">
            <a:extLst>
              <a:ext uri="{FF2B5EF4-FFF2-40B4-BE49-F238E27FC236}">
                <a16:creationId xmlns:a16="http://schemas.microsoft.com/office/drawing/2014/main" id="{CD2FC997-1BD2-48A2-9D05-BFBA9AC8F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27" y="2203261"/>
            <a:ext cx="2764729" cy="1847904"/>
          </a:xfrm>
          <a:prstGeom prst="rect">
            <a:avLst/>
          </a:prstGeom>
          <a:ln w="28575">
            <a:solidFill>
              <a:srgbClr val="FFFF00"/>
            </a:solidFill>
          </a:ln>
          <a:effectLst/>
        </p:spPr>
      </p:pic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15AA93D6-CFBA-47D4-9EE5-D1F93258E228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2500313" y="4051165"/>
            <a:ext cx="1387579" cy="2047736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9A141FD5-1FE0-4E95-BD64-A1BE27BC7296}"/>
              </a:ext>
            </a:extLst>
          </p:cNvPr>
          <p:cNvCxnSpPr>
            <a:cxnSpLocks/>
          </p:cNvCxnSpPr>
          <p:nvPr/>
        </p:nvCxnSpPr>
        <p:spPr>
          <a:xfrm flipH="1">
            <a:off x="2500314" y="4069198"/>
            <a:ext cx="2791262" cy="2246634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765C0798-4B47-41AF-A72E-F5B28B15BF25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CA15CEA2-CB66-4B08-AB31-93EC8E16F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DEA7C913-4ABE-47DD-9E6F-92CBF2DE5400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8C59EEB6-4403-4A33-B32E-F13C6ACBD13E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47" name="Rechteck 46">
                  <a:extLst>
                    <a:ext uri="{FF2B5EF4-FFF2-40B4-BE49-F238E27FC236}">
                      <a16:creationId xmlns:a16="http://schemas.microsoft.com/office/drawing/2014/main" id="{56CAE024-675F-44E4-86AE-869C4407404A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50" name="Text Box 10">
                  <a:extLst>
                    <a:ext uri="{FF2B5EF4-FFF2-40B4-BE49-F238E27FC236}">
                      <a16:creationId xmlns:a16="http://schemas.microsoft.com/office/drawing/2014/main" id="{1EC124BC-DD1A-4E2A-8932-B1EC68768D7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7D1ED7FE-6B0A-42D1-A8DF-3F57120F9619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4D5D9890-D9AF-46AC-9097-708304B301C4}"/>
              </a:ext>
            </a:extLst>
          </p:cNvPr>
          <p:cNvSpPr txBox="1"/>
          <p:nvPr/>
        </p:nvSpPr>
        <p:spPr>
          <a:xfrm>
            <a:off x="1226658" y="1693782"/>
            <a:ext cx="3051829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5000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Antisemitismus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E321AFA3-AA2D-49BE-B1D8-310FF6085CCF}"/>
              </a:ext>
            </a:extLst>
          </p:cNvPr>
          <p:cNvSpPr/>
          <p:nvPr/>
        </p:nvSpPr>
        <p:spPr>
          <a:xfrm>
            <a:off x="1089009" y="5843112"/>
            <a:ext cx="278591" cy="2245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0E71F64F-7490-4A18-B176-649972685F24}"/>
              </a:ext>
            </a:extLst>
          </p:cNvPr>
          <p:cNvCxnSpPr>
            <a:cxnSpLocks/>
          </p:cNvCxnSpPr>
          <p:nvPr/>
        </p:nvCxnSpPr>
        <p:spPr>
          <a:xfrm flipH="1" flipV="1">
            <a:off x="39283" y="4032115"/>
            <a:ext cx="1035558" cy="2041410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8A648A43-DED5-4185-9B88-14DD6AD50D8B}"/>
              </a:ext>
            </a:extLst>
          </p:cNvPr>
          <p:cNvCxnSpPr>
            <a:cxnSpLocks/>
          </p:cNvCxnSpPr>
          <p:nvPr/>
        </p:nvCxnSpPr>
        <p:spPr>
          <a:xfrm flipH="1" flipV="1">
            <a:off x="36892" y="2192756"/>
            <a:ext cx="1037949" cy="3637327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BC21F19D-EBE8-4756-B36F-9BDE3A677F94}"/>
              </a:ext>
            </a:extLst>
          </p:cNvPr>
          <p:cNvCxnSpPr>
            <a:cxnSpLocks/>
          </p:cNvCxnSpPr>
          <p:nvPr/>
        </p:nvCxnSpPr>
        <p:spPr>
          <a:xfrm flipV="1">
            <a:off x="1364550" y="2192756"/>
            <a:ext cx="1058158" cy="3646083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8374BC95-2168-45DF-9F38-C113AC9967F8}"/>
              </a:ext>
            </a:extLst>
          </p:cNvPr>
          <p:cNvCxnSpPr>
            <a:cxnSpLocks/>
          </p:cNvCxnSpPr>
          <p:nvPr/>
        </p:nvCxnSpPr>
        <p:spPr>
          <a:xfrm flipH="1">
            <a:off x="1363757" y="4023533"/>
            <a:ext cx="1057005" cy="2043329"/>
          </a:xfrm>
          <a:prstGeom prst="line">
            <a:avLst/>
          </a:prstGeom>
          <a:ln w="19050">
            <a:solidFill>
              <a:srgbClr val="FFFF00"/>
            </a:solidFill>
            <a:prstDash val="lgDash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fik 60">
            <a:extLst>
              <a:ext uri="{FF2B5EF4-FFF2-40B4-BE49-F238E27FC236}">
                <a16:creationId xmlns:a16="http://schemas.microsoft.com/office/drawing/2014/main" id="{9B5A7816-FD4F-4A80-B543-0B22A81DD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3" y="2212748"/>
            <a:ext cx="2388983" cy="181936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36244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4E2C719-33AC-44D2-83C6-11BF1BC37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400" y="1189864"/>
            <a:ext cx="6190142" cy="397635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2C00319-B958-4E2C-BAAF-904C74B39390}"/>
              </a:ext>
            </a:extLst>
          </p:cNvPr>
          <p:cNvSpPr txBox="1"/>
          <p:nvPr/>
        </p:nvSpPr>
        <p:spPr>
          <a:xfrm>
            <a:off x="6796927" y="5159536"/>
            <a:ext cx="4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/>
              <a:t>Quelle: Blume, Michael (2019): Warum der Antisemitismus uns alle bedroht. Wie neue Medien Verschwörungsmythen  befeuern.</a:t>
            </a:r>
            <a:br>
              <a:rPr lang="de-DE" sz="1200" dirty="0"/>
            </a:br>
            <a:r>
              <a:rPr lang="de-DE" sz="1200" dirty="0"/>
              <a:t>Ostfildern: Patmos, S. 65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519DBF7-BF5B-47AC-B039-F78459C761BF}"/>
              </a:ext>
            </a:extLst>
          </p:cNvPr>
          <p:cNvSpPr txBox="1"/>
          <p:nvPr/>
        </p:nvSpPr>
        <p:spPr>
          <a:xfrm>
            <a:off x="1226658" y="1693782"/>
            <a:ext cx="920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Antisemitismus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A32411A-5DE1-44B8-A367-2F8C59CD4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495" y="4970831"/>
            <a:ext cx="4241347" cy="228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3B14310-7B1E-491D-BC5D-FCE0EA04C4C8}"/>
              </a:ext>
            </a:extLst>
          </p:cNvPr>
          <p:cNvSpPr txBox="1"/>
          <p:nvPr/>
        </p:nvSpPr>
        <p:spPr>
          <a:xfrm>
            <a:off x="0" y="4949656"/>
            <a:ext cx="4464496" cy="192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75FA1"/>
                </a:solidFill>
              </a:rPr>
              <a:t>« Wie der Islam der äußere Feind, so waren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die  talmudischen Ghetto-Juden der innere Feind des christlichen Abendlandes » 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sz="500" dirty="0">
                <a:solidFill>
                  <a:srgbClr val="075FA1"/>
                </a:solidFill>
              </a:rPr>
              <a:t> </a:t>
            </a:r>
          </a:p>
          <a:p>
            <a:pPr algn="r"/>
            <a:r>
              <a:rPr lang="de-DE" dirty="0">
                <a:solidFill>
                  <a:srgbClr val="075FA1"/>
                </a:solidFill>
              </a:rPr>
              <a:t>- Dr. Wolfgang Gedeon 2012</a:t>
            </a:r>
          </a:p>
          <a:p>
            <a:br>
              <a:rPr lang="de-DE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in seinem Buch „Der grüne Kommunismus und die Diktatur der Minderheiten“, auch im Sept. 2019 über seine Website erhältlich</a:t>
            </a:r>
          </a:p>
          <a:p>
            <a:r>
              <a:rPr lang="de-DE" sz="600" dirty="0">
                <a:solidFill>
                  <a:schemeClr val="bg1">
                    <a:lumMod val="75000"/>
                  </a:schemeClr>
                </a:solidFill>
              </a:rPr>
              <a:t>Quelle: F.A.Z., 04.06.2016, www.faz.net/aktuell/politik/inland/antisemitische-thesen-von-afd-abgeordneten-gedeon-14268327.html</a:t>
            </a:r>
            <a:endParaRPr lang="de-DE" sz="7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08C781B-868C-4470-B8FA-3A0538A37C93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BFBA370-7DB9-47EE-9C93-00D64BED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893BCC46-4DB7-4392-8B54-B0BBE16DBA70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9" name="Gruppieren 18">
                <a:extLst>
                  <a:ext uri="{FF2B5EF4-FFF2-40B4-BE49-F238E27FC236}">
                    <a16:creationId xmlns:a16="http://schemas.microsoft.com/office/drawing/2014/main" id="{89D020C1-1493-41D0-A369-965C2CB2A26C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A00D000C-81B6-4CC8-B485-B4E17CFC363E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2" name="Text Box 10">
                  <a:extLst>
                    <a:ext uri="{FF2B5EF4-FFF2-40B4-BE49-F238E27FC236}">
                      <a16:creationId xmlns:a16="http://schemas.microsoft.com/office/drawing/2014/main" id="{2E17415D-04D6-40A2-ADA9-374828F0EC4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9AD3D94-ACAF-4FCE-9EFB-2978758A463C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57864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BD1E246C-A0C5-4D90-94CD-563A22226553}"/>
              </a:ext>
            </a:extLst>
          </p:cNvPr>
          <p:cNvSpPr txBox="1"/>
          <p:nvPr/>
        </p:nvSpPr>
        <p:spPr>
          <a:xfrm>
            <a:off x="876300" y="6527800"/>
            <a:ext cx="1127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E02B20"/>
                </a:solidFill>
              </a:rPr>
              <a:t>Quelle: www.fes.de/referat-demokratie-gesellschaft-und-innovation/gegen-rechtsextremismus/mitte-studie-2021; 04.07.2022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29F061-FF78-496A-AAA0-E36783A7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170" y="1591408"/>
            <a:ext cx="2740460" cy="412359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E911322-9499-4899-870F-F3299F6183CD}"/>
              </a:ext>
            </a:extLst>
          </p:cNvPr>
          <p:cNvSpPr txBox="1"/>
          <p:nvPr/>
        </p:nvSpPr>
        <p:spPr>
          <a:xfrm>
            <a:off x="876300" y="6336147"/>
            <a:ext cx="1127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E02B20"/>
                </a:solidFill>
              </a:rPr>
              <a:t>* www.fes.de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4CDA4D9-D2C4-4FA7-BE67-936CFF262A4D}"/>
              </a:ext>
            </a:extLst>
          </p:cNvPr>
          <p:cNvSpPr txBox="1"/>
          <p:nvPr/>
        </p:nvSpPr>
        <p:spPr>
          <a:xfrm>
            <a:off x="4003797" y="5827022"/>
            <a:ext cx="773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u="sng" dirty="0">
                <a:solidFill>
                  <a:srgbClr val="0070C0"/>
                </a:solidFill>
                <a:latin typeface="Segoe Print" panose="02000600000000000000" pitchFamily="2" charset="0"/>
              </a:rPr>
              <a:t>Jüdische Menschen:</a:t>
            </a:r>
            <a: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  <a:t> Lt. Zentralrat 0,11% </a:t>
            </a:r>
            <a:r>
              <a:rPr lang="de-DE" sz="12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regis</a:t>
            </a:r>
            <a: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  <a:t>-</a:t>
            </a:r>
            <a:b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de-DE" sz="12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triert</a:t>
            </a:r>
            <a: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  <a:t> (n = 93.000) als Mitglieder; vmtl. insg. 0,2%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096713A-BF2B-46C7-98F7-C599102BFD50}"/>
              </a:ext>
            </a:extLst>
          </p:cNvPr>
          <p:cNvSpPr/>
          <p:nvPr/>
        </p:nvSpPr>
        <p:spPr>
          <a:xfrm>
            <a:off x="11176001" y="5421869"/>
            <a:ext cx="310852" cy="316253"/>
          </a:xfrm>
          <a:prstGeom prst="ellipse">
            <a:avLst/>
          </a:prstGeom>
          <a:noFill/>
          <a:ln w="38100">
            <a:solidFill>
              <a:srgbClr val="1F8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ED7BAE16-C28F-437F-9776-440A4C55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62" y="1161289"/>
            <a:ext cx="5867400" cy="5029200"/>
          </a:xfrm>
          <a:prstGeom prst="rect">
            <a:avLst/>
          </a:prstGeom>
        </p:spPr>
      </p:pic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2DC7761E-831D-4F8B-9E6E-FA83ACE4570F}"/>
              </a:ext>
            </a:extLst>
          </p:cNvPr>
          <p:cNvSpPr/>
          <p:nvPr/>
        </p:nvSpPr>
        <p:spPr>
          <a:xfrm>
            <a:off x="6961462" y="3209925"/>
            <a:ext cx="1049274" cy="219075"/>
          </a:xfrm>
          <a:prstGeom prst="rightArrow">
            <a:avLst/>
          </a:prstGeom>
          <a:solidFill>
            <a:srgbClr val="E02B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857C612D-7872-4805-92F7-E6C7B5EEBECE}"/>
              </a:ext>
            </a:extLst>
          </p:cNvPr>
          <p:cNvSpPr/>
          <p:nvPr/>
        </p:nvSpPr>
        <p:spPr>
          <a:xfrm>
            <a:off x="1178556" y="3176958"/>
            <a:ext cx="3326769" cy="27392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9BEAA7B-13C2-4BA9-9140-F51BADD54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9" y="5738530"/>
            <a:ext cx="1595018" cy="96840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3F2D31C-1A7F-4351-AEFA-AFB08AB0AA8F}"/>
              </a:ext>
            </a:extLst>
          </p:cNvPr>
          <p:cNvSpPr/>
          <p:nvPr/>
        </p:nvSpPr>
        <p:spPr>
          <a:xfrm rot="1231509">
            <a:off x="5109419" y="3284404"/>
            <a:ext cx="121920" cy="219075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214EA5D-8EFD-45F6-B2AE-56A711CAA10A}"/>
              </a:ext>
            </a:extLst>
          </p:cNvPr>
          <p:cNvSpPr/>
          <p:nvPr/>
        </p:nvSpPr>
        <p:spPr>
          <a:xfrm rot="1231509">
            <a:off x="5925242" y="3238796"/>
            <a:ext cx="121920" cy="219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B6CD8D9-2757-4A3C-8736-088189576DF8}"/>
              </a:ext>
            </a:extLst>
          </p:cNvPr>
          <p:cNvSpPr/>
          <p:nvPr/>
        </p:nvSpPr>
        <p:spPr>
          <a:xfrm rot="1231509">
            <a:off x="6685793" y="3181853"/>
            <a:ext cx="121920" cy="219075"/>
          </a:xfrm>
          <a:prstGeom prst="rect">
            <a:avLst/>
          </a:prstGeom>
          <a:solidFill>
            <a:srgbClr val="CC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AA1AB08-0B1A-4DC2-9A91-3333ECCB6D37}"/>
              </a:ext>
            </a:extLst>
          </p:cNvPr>
          <p:cNvSpPr/>
          <p:nvPr/>
        </p:nvSpPr>
        <p:spPr>
          <a:xfrm>
            <a:off x="8769350" y="1581150"/>
            <a:ext cx="457200" cy="4159250"/>
          </a:xfrm>
          <a:custGeom>
            <a:avLst/>
            <a:gdLst>
              <a:gd name="connsiteX0" fmla="*/ 457200 w 457200"/>
              <a:gd name="connsiteY0" fmla="*/ 6350 h 4159250"/>
              <a:gd name="connsiteX1" fmla="*/ 0 w 457200"/>
              <a:gd name="connsiteY1" fmla="*/ 0 h 4159250"/>
              <a:gd name="connsiteX2" fmla="*/ 0 w 457200"/>
              <a:gd name="connsiteY2" fmla="*/ 2362200 h 4159250"/>
              <a:gd name="connsiteX3" fmla="*/ 127000 w 457200"/>
              <a:gd name="connsiteY3" fmla="*/ 2362200 h 4159250"/>
              <a:gd name="connsiteX4" fmla="*/ 139700 w 457200"/>
              <a:gd name="connsiteY4" fmla="*/ 4152900 h 4159250"/>
              <a:gd name="connsiteX5" fmla="*/ 444500 w 457200"/>
              <a:gd name="connsiteY5" fmla="*/ 4159250 h 4159250"/>
              <a:gd name="connsiteX6" fmla="*/ 457200 w 457200"/>
              <a:gd name="connsiteY6" fmla="*/ 6350 h 41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4159250">
                <a:moveTo>
                  <a:pt x="457200" y="6350"/>
                </a:moveTo>
                <a:lnTo>
                  <a:pt x="0" y="0"/>
                </a:lnTo>
                <a:lnTo>
                  <a:pt x="0" y="2362200"/>
                </a:lnTo>
                <a:lnTo>
                  <a:pt x="127000" y="2362200"/>
                </a:lnTo>
                <a:cubicBezTo>
                  <a:pt x="131233" y="2959100"/>
                  <a:pt x="135467" y="3556000"/>
                  <a:pt x="139700" y="4152900"/>
                </a:cubicBezTo>
                <a:lnTo>
                  <a:pt x="444500" y="4159250"/>
                </a:lnTo>
                <a:cubicBezTo>
                  <a:pt x="448733" y="2774950"/>
                  <a:pt x="452967" y="1390650"/>
                  <a:pt x="457200" y="6350"/>
                </a:cubicBezTo>
                <a:close/>
              </a:path>
            </a:pathLst>
          </a:custGeom>
          <a:solidFill>
            <a:srgbClr val="FFFF00">
              <a:alpha val="1019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065C06B-07E1-4F1D-BAE6-9DC15C036558}"/>
              </a:ext>
            </a:extLst>
          </p:cNvPr>
          <p:cNvSpPr txBox="1"/>
          <p:nvPr/>
        </p:nvSpPr>
        <p:spPr>
          <a:xfrm>
            <a:off x="8051443" y="3923220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C6600"/>
                </a:solidFill>
              </a:rPr>
              <a:t>1,7%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A31D0F8-8353-4971-B874-3E9670D75525}"/>
              </a:ext>
            </a:extLst>
          </p:cNvPr>
          <p:cNvSpPr txBox="1"/>
          <p:nvPr/>
        </p:nvSpPr>
        <p:spPr>
          <a:xfrm>
            <a:off x="8635344" y="120620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10,3%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6D1BEDF-B3FB-49D8-90E7-3F8158F34243}"/>
              </a:ext>
            </a:extLst>
          </p:cNvPr>
          <p:cNvSpPr txBox="1"/>
          <p:nvPr/>
        </p:nvSpPr>
        <p:spPr>
          <a:xfrm>
            <a:off x="10664550" y="1198817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A9D18E"/>
                </a:solidFill>
              </a:rPr>
              <a:t>88,0%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8D5F5B5-E8A4-4BD6-B6EF-431DA4394B81}"/>
              </a:ext>
            </a:extLst>
          </p:cNvPr>
          <p:cNvSpPr txBox="1"/>
          <p:nvPr/>
        </p:nvSpPr>
        <p:spPr>
          <a:xfrm>
            <a:off x="11448550" y="5249241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>
                <a:solidFill>
                  <a:srgbClr val="1F80C7"/>
                </a:solidFill>
                <a:latin typeface="Wingdings" panose="05000000000000000000" pitchFamily="2" charset="2"/>
              </a:rPr>
              <a:t>Y</a:t>
            </a:r>
            <a:br>
              <a:rPr lang="de-DE" sz="1400" b="1" dirty="0">
                <a:solidFill>
                  <a:srgbClr val="1F80C7"/>
                </a:solidFill>
                <a:latin typeface="Segoe Print" panose="02000600000000000000" pitchFamily="2" charset="0"/>
              </a:rPr>
            </a:br>
            <a:r>
              <a:rPr lang="de-DE" sz="1400" b="1" dirty="0">
                <a:solidFill>
                  <a:srgbClr val="1F80C7"/>
                </a:solidFill>
                <a:latin typeface="Segoe Print" panose="02000600000000000000" pitchFamily="2" charset="0"/>
              </a:rPr>
              <a:t>0,2%</a:t>
            </a:r>
            <a:br>
              <a:rPr lang="de-DE" sz="1400" b="1" dirty="0">
                <a:solidFill>
                  <a:srgbClr val="1F80C7"/>
                </a:solidFill>
                <a:latin typeface="Segoe Print" panose="02000600000000000000" pitchFamily="2" charset="0"/>
              </a:rPr>
            </a:br>
            <a:endParaRPr lang="de-DE" sz="1400" b="1" i="1" dirty="0">
              <a:solidFill>
                <a:srgbClr val="1F80C7"/>
              </a:solidFill>
              <a:latin typeface="Wingdings" panose="05000000000000000000" pitchFamily="2" charset="2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B7BE5E-4193-4012-84A3-FF316977A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550" y="4064115"/>
            <a:ext cx="45719" cy="4986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3753637-15F1-497A-AA39-44C347AB9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350" y="4270430"/>
            <a:ext cx="45719" cy="4986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6B85904-7DAA-4C76-80F4-26A91991E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9350" y="4471542"/>
            <a:ext cx="45719" cy="4986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949DDA4-A67C-43CB-ACDF-0BDB41298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286" y="4672654"/>
            <a:ext cx="45719" cy="4986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929D9318-4FA4-4774-BBBF-36CC492AA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285" y="4879684"/>
            <a:ext cx="45719" cy="4986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572ED37-33B9-41DF-8AB1-4624161DC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7285" y="5083605"/>
            <a:ext cx="45719" cy="4986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0962DE4-9384-49DE-AB1E-CC8FAC67D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6293" y="5274711"/>
            <a:ext cx="45719" cy="4986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5526E00-1D88-4E8C-A0CD-8EEB1E267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1531" y="5478746"/>
            <a:ext cx="45719" cy="4986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F04545D-4864-403A-A776-4174990D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430" y="5472375"/>
            <a:ext cx="98491" cy="20455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0DAB5D6-47E4-49B5-975A-22325045D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430" y="5263090"/>
            <a:ext cx="98491" cy="20455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FD4C8B9A-2910-458E-9347-C29450F02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97" y="5060123"/>
            <a:ext cx="98491" cy="20455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F1AACAA-D68C-466C-9AD7-1C5B253F2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97" y="4850838"/>
            <a:ext cx="98491" cy="20455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AC433E4D-D2B7-4C7A-A94B-5A0A08A96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97" y="4642481"/>
            <a:ext cx="98491" cy="20455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87E4728-35D4-4773-94B0-8CCFBB517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97" y="4433196"/>
            <a:ext cx="98491" cy="20455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2E1B8C4-52E5-4465-845B-F4CCC2D99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97" y="4225871"/>
            <a:ext cx="98491" cy="20455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34FD51F-3157-4C8B-8066-867F1AB07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697" y="4016586"/>
            <a:ext cx="98491" cy="204559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FA9CB633-8D87-4B56-BA8F-07562354347E}"/>
              </a:ext>
            </a:extLst>
          </p:cNvPr>
          <p:cNvSpPr/>
          <p:nvPr/>
        </p:nvSpPr>
        <p:spPr>
          <a:xfrm>
            <a:off x="8721032" y="3987206"/>
            <a:ext cx="150524" cy="1744921"/>
          </a:xfrm>
          <a:prstGeom prst="rect">
            <a:avLst/>
          </a:prstGeom>
          <a:solidFill>
            <a:srgbClr val="CC6600">
              <a:alpha val="10196"/>
            </a:srgbClr>
          </a:solidFill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9935A76-5AC4-41C1-A2E4-8CA6A1034F8F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F09F554B-0E65-4C00-BBA2-0ECD1F89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2A135F64-594B-4B72-B121-F8712B156F11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50" name="Gruppieren 49">
                <a:extLst>
                  <a:ext uri="{FF2B5EF4-FFF2-40B4-BE49-F238E27FC236}">
                    <a16:creationId xmlns:a16="http://schemas.microsoft.com/office/drawing/2014/main" id="{2265A2EB-2B04-4FC9-B4A9-C524D706723E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52" name="Rechteck 51">
                  <a:extLst>
                    <a:ext uri="{FF2B5EF4-FFF2-40B4-BE49-F238E27FC236}">
                      <a16:creationId xmlns:a16="http://schemas.microsoft.com/office/drawing/2014/main" id="{572AD8FB-09B6-46C0-A197-B2302DBFEA13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53" name="Text Box 10">
                  <a:extLst>
                    <a:ext uri="{FF2B5EF4-FFF2-40B4-BE49-F238E27FC236}">
                      <a16:creationId xmlns:a16="http://schemas.microsoft.com/office/drawing/2014/main" id="{38CEDCA3-FE87-478C-822B-E2C6135F551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1" name="Textfeld 50">
                <a:extLst>
                  <a:ext uri="{FF2B5EF4-FFF2-40B4-BE49-F238E27FC236}">
                    <a16:creationId xmlns:a16="http://schemas.microsoft.com/office/drawing/2014/main" id="{7549ED2F-D563-48EB-BCCE-23E41DC0BB84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4401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BD1E246C-A0C5-4D90-94CD-563A22226553}"/>
              </a:ext>
            </a:extLst>
          </p:cNvPr>
          <p:cNvSpPr txBox="1"/>
          <p:nvPr/>
        </p:nvSpPr>
        <p:spPr>
          <a:xfrm>
            <a:off x="876300" y="6527800"/>
            <a:ext cx="1127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75FA1"/>
                </a:solidFill>
              </a:rPr>
              <a:t>Quelle: www.fes.de/referat-demokratie-gesellschaft-und-innovation/gegen-rechtsextremismus/mitte-studie-2021; 04.07.2022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29F061-FF78-496A-AAA0-E36783A7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170" y="1591408"/>
            <a:ext cx="2740460" cy="4123592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E911322-9499-4899-870F-F3299F6183CD}"/>
              </a:ext>
            </a:extLst>
          </p:cNvPr>
          <p:cNvSpPr txBox="1"/>
          <p:nvPr/>
        </p:nvSpPr>
        <p:spPr>
          <a:xfrm>
            <a:off x="876300" y="6336147"/>
            <a:ext cx="1127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>
                <a:solidFill>
                  <a:srgbClr val="075FA1"/>
                </a:solidFill>
              </a:rPr>
              <a:t>* www.fes.de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4CDA4D9-D2C4-4FA7-BE67-936CFF262A4D}"/>
              </a:ext>
            </a:extLst>
          </p:cNvPr>
          <p:cNvSpPr txBox="1"/>
          <p:nvPr/>
        </p:nvSpPr>
        <p:spPr>
          <a:xfrm>
            <a:off x="4003797" y="5827022"/>
            <a:ext cx="773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b="1" u="sng" dirty="0">
                <a:solidFill>
                  <a:srgbClr val="0070C0"/>
                </a:solidFill>
                <a:latin typeface="Segoe Print" panose="02000600000000000000" pitchFamily="2" charset="0"/>
              </a:rPr>
              <a:t>Jüdische Menschen:</a:t>
            </a:r>
            <a: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  <a:t> Lt. Zentralrat 0,11% </a:t>
            </a:r>
            <a:r>
              <a:rPr lang="de-DE" sz="12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regis</a:t>
            </a:r>
            <a: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  <a:t>-</a:t>
            </a:r>
            <a:b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</a:br>
            <a:r>
              <a:rPr lang="de-DE" sz="1200" b="1" dirty="0" err="1">
                <a:solidFill>
                  <a:srgbClr val="0070C0"/>
                </a:solidFill>
                <a:latin typeface="Segoe Print" panose="02000600000000000000" pitchFamily="2" charset="0"/>
              </a:rPr>
              <a:t>triert</a:t>
            </a:r>
            <a:r>
              <a:rPr lang="de-DE" sz="1200" b="1" dirty="0">
                <a:solidFill>
                  <a:srgbClr val="0070C0"/>
                </a:solidFill>
                <a:latin typeface="Segoe Print" panose="02000600000000000000" pitchFamily="2" charset="0"/>
              </a:rPr>
              <a:t> (n = 93.000) als Mitglieder; vmtl. insg. 0,2%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096713A-BF2B-46C7-98F7-C599102BFD50}"/>
              </a:ext>
            </a:extLst>
          </p:cNvPr>
          <p:cNvSpPr/>
          <p:nvPr/>
        </p:nvSpPr>
        <p:spPr>
          <a:xfrm>
            <a:off x="11176001" y="5421869"/>
            <a:ext cx="310852" cy="316253"/>
          </a:xfrm>
          <a:prstGeom prst="ellipse">
            <a:avLst/>
          </a:prstGeom>
          <a:noFill/>
          <a:ln w="38100">
            <a:solidFill>
              <a:srgbClr val="1F8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9BEAA7B-13C2-4BA9-9140-F51BADD5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9" y="5738530"/>
            <a:ext cx="1595018" cy="968404"/>
          </a:xfrm>
          <a:prstGeom prst="rect">
            <a:avLst/>
          </a:prstGeom>
        </p:spPr>
      </p:pic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AA1AB08-0B1A-4DC2-9A91-3333ECCB6D37}"/>
              </a:ext>
            </a:extLst>
          </p:cNvPr>
          <p:cNvSpPr/>
          <p:nvPr/>
        </p:nvSpPr>
        <p:spPr>
          <a:xfrm>
            <a:off x="8769350" y="1581150"/>
            <a:ext cx="457200" cy="4159250"/>
          </a:xfrm>
          <a:custGeom>
            <a:avLst/>
            <a:gdLst>
              <a:gd name="connsiteX0" fmla="*/ 457200 w 457200"/>
              <a:gd name="connsiteY0" fmla="*/ 6350 h 4159250"/>
              <a:gd name="connsiteX1" fmla="*/ 0 w 457200"/>
              <a:gd name="connsiteY1" fmla="*/ 0 h 4159250"/>
              <a:gd name="connsiteX2" fmla="*/ 0 w 457200"/>
              <a:gd name="connsiteY2" fmla="*/ 2362200 h 4159250"/>
              <a:gd name="connsiteX3" fmla="*/ 127000 w 457200"/>
              <a:gd name="connsiteY3" fmla="*/ 2362200 h 4159250"/>
              <a:gd name="connsiteX4" fmla="*/ 139700 w 457200"/>
              <a:gd name="connsiteY4" fmla="*/ 4152900 h 4159250"/>
              <a:gd name="connsiteX5" fmla="*/ 444500 w 457200"/>
              <a:gd name="connsiteY5" fmla="*/ 4159250 h 4159250"/>
              <a:gd name="connsiteX6" fmla="*/ 457200 w 457200"/>
              <a:gd name="connsiteY6" fmla="*/ 6350 h 415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00" h="4159250">
                <a:moveTo>
                  <a:pt x="457200" y="6350"/>
                </a:moveTo>
                <a:lnTo>
                  <a:pt x="0" y="0"/>
                </a:lnTo>
                <a:lnTo>
                  <a:pt x="0" y="2362200"/>
                </a:lnTo>
                <a:lnTo>
                  <a:pt x="127000" y="2362200"/>
                </a:lnTo>
                <a:cubicBezTo>
                  <a:pt x="131233" y="2959100"/>
                  <a:pt x="135467" y="3556000"/>
                  <a:pt x="139700" y="4152900"/>
                </a:cubicBezTo>
                <a:lnTo>
                  <a:pt x="444500" y="4159250"/>
                </a:lnTo>
                <a:cubicBezTo>
                  <a:pt x="448733" y="2774950"/>
                  <a:pt x="452967" y="1390650"/>
                  <a:pt x="457200" y="6350"/>
                </a:cubicBezTo>
                <a:close/>
              </a:path>
            </a:pathLst>
          </a:custGeom>
          <a:solidFill>
            <a:srgbClr val="FFFF00">
              <a:alpha val="1019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065C06B-07E1-4F1D-BAE6-9DC15C036558}"/>
              </a:ext>
            </a:extLst>
          </p:cNvPr>
          <p:cNvSpPr txBox="1"/>
          <p:nvPr/>
        </p:nvSpPr>
        <p:spPr>
          <a:xfrm>
            <a:off x="8051443" y="3923220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C6600"/>
                </a:solidFill>
              </a:rPr>
              <a:t>1,7%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A31D0F8-8353-4971-B874-3E9670D75525}"/>
              </a:ext>
            </a:extLst>
          </p:cNvPr>
          <p:cNvSpPr txBox="1"/>
          <p:nvPr/>
        </p:nvSpPr>
        <p:spPr>
          <a:xfrm>
            <a:off x="8635344" y="120620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10,3%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6D1BEDF-B3FB-49D8-90E7-3F8158F34243}"/>
              </a:ext>
            </a:extLst>
          </p:cNvPr>
          <p:cNvSpPr txBox="1"/>
          <p:nvPr/>
        </p:nvSpPr>
        <p:spPr>
          <a:xfrm>
            <a:off x="10664550" y="1198817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A9D18E"/>
                </a:solidFill>
              </a:rPr>
              <a:t>88,0%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8D5F5B5-E8A4-4BD6-B6EF-431DA4394B81}"/>
              </a:ext>
            </a:extLst>
          </p:cNvPr>
          <p:cNvSpPr txBox="1"/>
          <p:nvPr/>
        </p:nvSpPr>
        <p:spPr>
          <a:xfrm>
            <a:off x="11448550" y="5249241"/>
            <a:ext cx="86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>
                <a:solidFill>
                  <a:srgbClr val="1F80C7"/>
                </a:solidFill>
                <a:latin typeface="Wingdings" panose="05000000000000000000" pitchFamily="2" charset="2"/>
              </a:rPr>
              <a:t>Y</a:t>
            </a:r>
            <a:br>
              <a:rPr lang="de-DE" sz="1400" b="1" dirty="0">
                <a:solidFill>
                  <a:srgbClr val="1F80C7"/>
                </a:solidFill>
                <a:latin typeface="Segoe Print" panose="02000600000000000000" pitchFamily="2" charset="0"/>
              </a:rPr>
            </a:br>
            <a:r>
              <a:rPr lang="de-DE" sz="1400" b="1" dirty="0">
                <a:solidFill>
                  <a:srgbClr val="1F80C7"/>
                </a:solidFill>
                <a:latin typeface="Segoe Print" panose="02000600000000000000" pitchFamily="2" charset="0"/>
              </a:rPr>
              <a:t>0,2%</a:t>
            </a:r>
            <a:br>
              <a:rPr lang="de-DE" sz="1400" b="1" dirty="0">
                <a:solidFill>
                  <a:srgbClr val="1F80C7"/>
                </a:solidFill>
                <a:latin typeface="Segoe Print" panose="02000600000000000000" pitchFamily="2" charset="0"/>
              </a:rPr>
            </a:br>
            <a:endParaRPr lang="de-DE" sz="1400" b="1" i="1" dirty="0">
              <a:solidFill>
                <a:srgbClr val="1F80C7"/>
              </a:solidFill>
              <a:latin typeface="Wingdings" panose="05000000000000000000" pitchFamily="2" charset="2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B7BE5E-4193-4012-84A3-FF316977A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550" y="4064115"/>
            <a:ext cx="45719" cy="49862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3753637-15F1-497A-AA39-44C347AB9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50" y="4270430"/>
            <a:ext cx="45719" cy="49862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6B85904-7DAA-4C76-80F4-26A91991E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50" y="4471542"/>
            <a:ext cx="45719" cy="4986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D949DDA4-A67C-43CB-ACDF-0BDB41298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86" y="4672654"/>
            <a:ext cx="45719" cy="49862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929D9318-4FA4-4774-BBBF-36CC492AA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85" y="4879684"/>
            <a:ext cx="45719" cy="49862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572ED37-33B9-41DF-8AB1-4624161DC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85" y="5083605"/>
            <a:ext cx="45719" cy="4986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0962DE4-9384-49DE-AB1E-CC8FAC67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293" y="5274711"/>
            <a:ext cx="45719" cy="49862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5526E00-1D88-4E8C-A0CD-8EEB1E267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531" y="5478746"/>
            <a:ext cx="45719" cy="49862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1F04545D-4864-403A-A776-4174990D9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430" y="5472375"/>
            <a:ext cx="98491" cy="20455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0DAB5D6-47E4-49B5-975A-22325045D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430" y="5263090"/>
            <a:ext cx="98491" cy="20455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FD4C8B9A-2910-458E-9347-C29450F02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697" y="5060123"/>
            <a:ext cx="98491" cy="20455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FF1AACAA-D68C-466C-9AD7-1C5B253F2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697" y="4850838"/>
            <a:ext cx="98491" cy="204559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AC433E4D-D2B7-4C7A-A94B-5A0A08A96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697" y="4642481"/>
            <a:ext cx="98491" cy="204559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87E4728-35D4-4773-94B0-8CCFBB517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697" y="4433196"/>
            <a:ext cx="98491" cy="204559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52E1B8C4-52E5-4465-845B-F4CCC2D99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697" y="4225871"/>
            <a:ext cx="98491" cy="204559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934FD51F-3157-4C8B-8066-867F1AB07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697" y="4016586"/>
            <a:ext cx="98491" cy="204559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FA9CB633-8D87-4B56-BA8F-07562354347E}"/>
              </a:ext>
            </a:extLst>
          </p:cNvPr>
          <p:cNvSpPr/>
          <p:nvPr/>
        </p:nvSpPr>
        <p:spPr>
          <a:xfrm>
            <a:off x="8721032" y="3987206"/>
            <a:ext cx="150524" cy="1744921"/>
          </a:xfrm>
          <a:prstGeom prst="rect">
            <a:avLst/>
          </a:prstGeom>
          <a:solidFill>
            <a:srgbClr val="CC6600">
              <a:alpha val="10196"/>
            </a:srgbClr>
          </a:solidFill>
          <a:ln w="38100"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FA990158-639B-48E6-9BCE-D3328158C1AA}"/>
              </a:ext>
            </a:extLst>
          </p:cNvPr>
          <p:cNvSpPr txBox="1"/>
          <p:nvPr/>
        </p:nvSpPr>
        <p:spPr>
          <a:xfrm>
            <a:off x="444501" y="2190215"/>
            <a:ext cx="8013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„Besorgnis erregen muss jedoch zugleich</a:t>
            </a:r>
            <a:b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sz="2400" b="1" i="1" dirty="0">
                <a:solidFill>
                  <a:srgbClr val="075FA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erkennbare Vagheit und Ambivalenz</a:t>
            </a: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einem nicht ganz kleinen Teil der Bevölkerung, der Rechtsextremismus zwar</a:t>
            </a:r>
            <a:b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nicht teilt, ihn aber auch nicht völlig ablehnt. Dies erleichtert</a:t>
            </a:r>
            <a:b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nicht nur </a:t>
            </a:r>
            <a:r>
              <a:rPr lang="de-DE" sz="2400" b="1" i="1" dirty="0" err="1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Täter_innen</a:t>
            </a: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ihr Werk, sondern führt zu</a:t>
            </a:r>
            <a:b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einem gefährlichen Aufweichen demokratischer</a:t>
            </a:r>
            <a:b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400" b="1" i="1" dirty="0">
                <a:solidFill>
                  <a:srgbClr val="075F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Grundsätze.“</a:t>
            </a:r>
          </a:p>
          <a:p>
            <a:pPr algn="r"/>
            <a:endParaRPr lang="de-DE" sz="2000" dirty="0">
              <a:solidFill>
                <a:srgbClr val="075FA1"/>
              </a:solidFill>
            </a:endParaRPr>
          </a:p>
          <a:p>
            <a:pPr algn="r"/>
            <a:r>
              <a:rPr lang="de-DE" sz="1600" dirty="0">
                <a:solidFill>
                  <a:srgbClr val="075FA1"/>
                </a:solidFill>
              </a:rPr>
              <a:t>Zick, Andreas / Küpper, Beate (</a:t>
            </a:r>
            <a:r>
              <a:rPr lang="de-DE" sz="1600" dirty="0" err="1">
                <a:solidFill>
                  <a:srgbClr val="075FA1"/>
                </a:solidFill>
              </a:rPr>
              <a:t>Hg</a:t>
            </a:r>
            <a:r>
              <a:rPr lang="de-DE" sz="1600" dirty="0">
                <a:solidFill>
                  <a:srgbClr val="075FA1"/>
                </a:solidFill>
              </a:rPr>
              <a:t>.) (2021):</a:t>
            </a:r>
          </a:p>
          <a:p>
            <a:pPr algn="r"/>
            <a:r>
              <a:rPr lang="de-DE" sz="1600" dirty="0">
                <a:solidFill>
                  <a:srgbClr val="075FA1"/>
                </a:solidFill>
              </a:rPr>
              <a:t>Die geforderte Mitte. Rechtsextreme und demokratiegefährdende</a:t>
            </a:r>
            <a:br>
              <a:rPr lang="de-DE" sz="1600" dirty="0">
                <a:solidFill>
                  <a:srgbClr val="075FA1"/>
                </a:solidFill>
              </a:rPr>
            </a:br>
            <a:r>
              <a:rPr lang="de-DE" sz="1600" dirty="0">
                <a:solidFill>
                  <a:srgbClr val="075FA1"/>
                </a:solidFill>
              </a:rPr>
              <a:t>Einstellungen in Deutschland 2020/21; S. 111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85EF97E7-F290-4698-8847-5C9F9443C5B9}"/>
              </a:ext>
            </a:extLst>
          </p:cNvPr>
          <p:cNvSpPr txBox="1"/>
          <p:nvPr/>
        </p:nvSpPr>
        <p:spPr>
          <a:xfrm>
            <a:off x="214532" y="1668797"/>
            <a:ext cx="668044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>
                <a:solidFill>
                  <a:srgbClr val="075FA1"/>
                </a:solidFill>
              </a:rPr>
              <a:t>„Es gibt keinen teil/teils-Rassismus!“</a:t>
            </a:r>
            <a:r>
              <a:rPr lang="de-DE" dirty="0">
                <a:solidFill>
                  <a:srgbClr val="075FA1"/>
                </a:solidFill>
              </a:rPr>
              <a:t>*</a:t>
            </a:r>
            <a:endParaRPr lang="de-DE" b="1" dirty="0">
              <a:solidFill>
                <a:srgbClr val="075FA1"/>
              </a:solidFill>
            </a:endParaRPr>
          </a:p>
          <a:p>
            <a:endParaRPr lang="de-DE" sz="700" dirty="0">
              <a:solidFill>
                <a:srgbClr val="075FA1"/>
              </a:solidFill>
            </a:endParaRPr>
          </a:p>
        </p:txBody>
      </p: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F02A6EB-4B85-4BF4-85FF-6F0F798E2C4A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68816BD9-A86F-4B1B-B702-9B59EE800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D5E16F58-A2BF-4486-ACEA-AE5866A5E249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52" name="Gruppieren 51">
                <a:extLst>
                  <a:ext uri="{FF2B5EF4-FFF2-40B4-BE49-F238E27FC236}">
                    <a16:creationId xmlns:a16="http://schemas.microsoft.com/office/drawing/2014/main" id="{319C77B0-CCBB-49CD-A640-F48CD04FF0E6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54" name="Rechteck 53">
                  <a:extLst>
                    <a:ext uri="{FF2B5EF4-FFF2-40B4-BE49-F238E27FC236}">
                      <a16:creationId xmlns:a16="http://schemas.microsoft.com/office/drawing/2014/main" id="{FFAFE0A8-7F4D-4C47-A3A5-2E2BE4F68E38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55" name="Text Box 10">
                  <a:extLst>
                    <a:ext uri="{FF2B5EF4-FFF2-40B4-BE49-F238E27FC236}">
                      <a16:creationId xmlns:a16="http://schemas.microsoft.com/office/drawing/2014/main" id="{D290B1BF-B3AE-4BE1-99FA-C3D19F20ED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A1C6DA7B-5059-417D-A6D0-4158AD66A51B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525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E001F5D4-A790-4F75-B2CD-7300E0343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0" y="0"/>
            <a:ext cx="9055360" cy="685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72FC62A-F3BA-45C8-8CDD-3D5E087AE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9125" cy="74629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607B7EA-C04E-4A7A-AE2D-08A363D8E09D}"/>
              </a:ext>
            </a:extLst>
          </p:cNvPr>
          <p:cNvSpPr txBox="1"/>
          <p:nvPr/>
        </p:nvSpPr>
        <p:spPr>
          <a:xfrm>
            <a:off x="210658" y="6095519"/>
            <a:ext cx="6469542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75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Al </a:t>
            </a:r>
            <a:r>
              <a:rPr lang="de-DE" sz="3200" b="1" cap="small" dirty="0" err="1">
                <a:solidFill>
                  <a:srgbClr val="075FA1"/>
                </a:solidFill>
              </a:rPr>
              <a:t>Quds</a:t>
            </a:r>
            <a:r>
              <a:rPr lang="de-DE" sz="3200" b="1" cap="small" dirty="0">
                <a:solidFill>
                  <a:srgbClr val="075FA1"/>
                </a:solidFill>
              </a:rPr>
              <a:t>-Tag 2014 in Stuttgart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CF0295B-6828-4533-8F79-8A6CD6FF08A8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0152B482-958E-40AB-994F-2140C0EA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BC7229C-75AA-4870-8ECE-5B108BD4D599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D3B53178-D555-4FA3-A78D-EA23C5A2F1B4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5" name="Rechteck 14">
                  <a:extLst>
                    <a:ext uri="{FF2B5EF4-FFF2-40B4-BE49-F238E27FC236}">
                      <a16:creationId xmlns:a16="http://schemas.microsoft.com/office/drawing/2014/main" id="{05F8ED98-7039-48E6-9A9F-DF08AA3FDC52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9" name="Text Box 10">
                  <a:extLst>
                    <a:ext uri="{FF2B5EF4-FFF2-40B4-BE49-F238E27FC236}">
                      <a16:creationId xmlns:a16="http://schemas.microsoft.com/office/drawing/2014/main" id="{79BC1D3D-7938-431A-91AF-766642F7158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F6E3CAE-F0B2-490F-AA8C-A6CB6775DC66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56318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672FC62A-F3BA-45C8-8CDD-3D5E087AE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9125" cy="746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BFFBD4F-B71C-4B9F-B616-9D26BCFBC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38" y="1232140"/>
            <a:ext cx="9026735" cy="5778260"/>
          </a:xfrm>
          <a:prstGeom prst="rect">
            <a:avLst/>
          </a:prstGeom>
          <a:effectLst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71876D5-7D28-4363-8ED4-462171754917}"/>
              </a:ext>
            </a:extLst>
          </p:cNvPr>
          <p:cNvSpPr txBox="1"/>
          <p:nvPr/>
        </p:nvSpPr>
        <p:spPr>
          <a:xfrm>
            <a:off x="8378333" y="1143240"/>
            <a:ext cx="3744416" cy="6017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u="sng" dirty="0">
                <a:solidFill>
                  <a:srgbClr val="075FA1"/>
                </a:solidFill>
              </a:rPr>
              <a:t>Ein/der „Teufel“/Dämon o.ä. …</a:t>
            </a:r>
          </a:p>
          <a:p>
            <a:pPr>
              <a:tabLst>
                <a:tab pos="265113" algn="l"/>
              </a:tabLst>
            </a:pPr>
            <a:br>
              <a:rPr lang="de-DE" b="1" u="sng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...	kommt in Gestalt eines Rabbiners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(sogar mit „Hakennase“</a:t>
            </a:r>
            <a:r>
              <a:rPr lang="de-DE" b="1" i="1" dirty="0">
                <a:solidFill>
                  <a:srgbClr val="075FA1"/>
                </a:solidFill>
              </a:rPr>
              <a:t>!</a:t>
            </a:r>
            <a:r>
              <a:rPr lang="de-DE" b="1" dirty="0">
                <a:solidFill>
                  <a:srgbClr val="075FA1"/>
                </a:solidFill>
              </a:rPr>
              <a:t>) … </a:t>
            </a:r>
          </a:p>
          <a:p>
            <a:pPr>
              <a:tabLst>
                <a:tab pos="265113" algn="l"/>
              </a:tabLst>
            </a:pPr>
            <a:endParaRPr lang="de-DE" sz="500" b="1" dirty="0">
              <a:solidFill>
                <a:srgbClr val="075FA1"/>
              </a:solidFill>
            </a:endParaRPr>
          </a:p>
          <a:p>
            <a:pPr>
              <a:tabLst>
                <a:tab pos="265113" algn="l"/>
              </a:tabLst>
            </a:pPr>
            <a:r>
              <a:rPr lang="de-DE" b="1" dirty="0">
                <a:solidFill>
                  <a:srgbClr val="075FA1"/>
                </a:solidFill>
              </a:rPr>
              <a:t>…	in einer amerikanisch-israeli-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</a:t>
            </a:r>
            <a:r>
              <a:rPr lang="de-DE" b="1" dirty="0" err="1">
                <a:solidFill>
                  <a:srgbClr val="075FA1"/>
                </a:solidFill>
              </a:rPr>
              <a:t>schen</a:t>
            </a:r>
            <a:r>
              <a:rPr lang="de-DE" b="1" dirty="0">
                <a:solidFill>
                  <a:srgbClr val="075FA1"/>
                </a:solidFill>
              </a:rPr>
              <a:t> Uniform …</a:t>
            </a:r>
          </a:p>
          <a:p>
            <a:pPr>
              <a:tabLst>
                <a:tab pos="265113" algn="l"/>
              </a:tabLst>
            </a:pPr>
            <a:endParaRPr lang="de-DE" sz="500" b="1" dirty="0">
              <a:solidFill>
                <a:srgbClr val="075FA1"/>
              </a:solidFill>
            </a:endParaRPr>
          </a:p>
          <a:p>
            <a:pPr>
              <a:tabLst>
                <a:tab pos="265113" algn="l"/>
              </a:tabLst>
            </a:pPr>
            <a:r>
              <a:rPr lang="de-DE" b="1" dirty="0">
                <a:solidFill>
                  <a:srgbClr val="075FA1"/>
                </a:solidFill>
              </a:rPr>
              <a:t>…	wobei der Soldat von der </a:t>
            </a:r>
            <a:r>
              <a:rPr lang="de-DE" b="1" dirty="0" err="1">
                <a:solidFill>
                  <a:srgbClr val="075FA1"/>
                </a:solidFill>
              </a:rPr>
              <a:t>israe</a:t>
            </a:r>
            <a:r>
              <a:rPr lang="de-DE" b="1" dirty="0">
                <a:solidFill>
                  <a:srgbClr val="075FA1"/>
                </a:solidFill>
              </a:rPr>
              <a:t>-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</a:t>
            </a:r>
            <a:r>
              <a:rPr lang="de-DE" b="1" dirty="0" err="1">
                <a:solidFill>
                  <a:srgbClr val="075FA1"/>
                </a:solidFill>
              </a:rPr>
              <a:t>lischen</a:t>
            </a:r>
            <a:r>
              <a:rPr lang="de-DE" b="1" dirty="0">
                <a:solidFill>
                  <a:srgbClr val="075FA1"/>
                </a:solidFill>
              </a:rPr>
              <a:t> Armee ist, denn als Name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steht da auf Hebräisch </a:t>
            </a:r>
            <a:r>
              <a:rPr lang="de-DE" b="1" dirty="0" err="1">
                <a:solidFill>
                  <a:srgbClr val="075FA1"/>
                </a:solidFill>
              </a:rPr>
              <a:t>Zahal</a:t>
            </a:r>
            <a:r>
              <a:rPr lang="de-DE" b="1" dirty="0">
                <a:solidFill>
                  <a:srgbClr val="075FA1"/>
                </a:solidFill>
              </a:rPr>
              <a:t> …</a:t>
            </a:r>
          </a:p>
          <a:p>
            <a:pPr>
              <a:tabLst>
                <a:tab pos="265113" algn="l"/>
              </a:tabLst>
            </a:pPr>
            <a:endParaRPr lang="de-DE" sz="500" b="1" dirty="0">
              <a:solidFill>
                <a:srgbClr val="075FA1"/>
              </a:solidFill>
            </a:endParaRPr>
          </a:p>
          <a:p>
            <a:pPr>
              <a:tabLst>
                <a:tab pos="265113" algn="l"/>
              </a:tabLst>
            </a:pPr>
            <a:r>
              <a:rPr lang="de-DE" b="1" dirty="0">
                <a:solidFill>
                  <a:srgbClr val="075FA1"/>
                </a:solidFill>
              </a:rPr>
              <a:t>…	und alle geknechteten Völker sind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weniger wert als „die Juden“ (im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Gegensatz zu allen anderen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Völkern) …</a:t>
            </a:r>
          </a:p>
          <a:p>
            <a:pPr>
              <a:tabLst>
                <a:tab pos="265113" algn="l"/>
              </a:tabLst>
            </a:pPr>
            <a:endParaRPr lang="de-DE" sz="500" b="1" dirty="0">
              <a:solidFill>
                <a:srgbClr val="075FA1"/>
              </a:solidFill>
            </a:endParaRPr>
          </a:p>
          <a:p>
            <a:pPr>
              <a:tabLst>
                <a:tab pos="265113" algn="l"/>
              </a:tabLst>
            </a:pPr>
            <a:r>
              <a:rPr lang="de-DE" b="1" dirty="0">
                <a:solidFill>
                  <a:srgbClr val="075FA1"/>
                </a:solidFill>
              </a:rPr>
              <a:t>…	nicht z.B. „die Israeli“, wie der gel-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</a:t>
            </a:r>
            <a:r>
              <a:rPr lang="de-DE" b="1" dirty="0" err="1">
                <a:solidFill>
                  <a:srgbClr val="075FA1"/>
                </a:solidFill>
              </a:rPr>
              <a:t>be</a:t>
            </a:r>
            <a:r>
              <a:rPr lang="de-DE" b="1" dirty="0">
                <a:solidFill>
                  <a:srgbClr val="075FA1"/>
                </a:solidFill>
              </a:rPr>
              <a:t> Davidstern deutlich macht …</a:t>
            </a:r>
          </a:p>
          <a:p>
            <a:pPr>
              <a:tabLst>
                <a:tab pos="265113" algn="l"/>
              </a:tabLst>
            </a:pPr>
            <a:endParaRPr lang="de-DE" sz="500" b="1" dirty="0">
              <a:solidFill>
                <a:srgbClr val="075FA1"/>
              </a:solidFill>
            </a:endParaRPr>
          </a:p>
          <a:p>
            <a:pPr>
              <a:tabLst>
                <a:tab pos="265113" algn="l"/>
              </a:tabLst>
            </a:pPr>
            <a:r>
              <a:rPr lang="de-DE" b="1" dirty="0">
                <a:solidFill>
                  <a:srgbClr val="075FA1"/>
                </a:solidFill>
              </a:rPr>
              <a:t>…	weil ein/der Teufel/Dämon in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Rabbiner- und Soldatengestalt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seinen Finger auf eine der Waag-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	schalen hält.</a:t>
            </a:r>
          </a:p>
          <a:p>
            <a:pPr>
              <a:tabLst>
                <a:tab pos="265113" algn="l"/>
              </a:tabLst>
            </a:pPr>
            <a:endParaRPr lang="de-DE" b="1" dirty="0">
              <a:solidFill>
                <a:srgbClr val="075FA1"/>
              </a:solidFill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0DDDFDD-1DE2-41BF-8C16-AD0D2627513F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A86C4A-2AED-47D2-A582-31003F953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C3BBE1B8-33F1-46F3-8E35-65244E656CF4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89984BB9-73CD-458A-B6D8-59ADFE0EDC3D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228F4A41-4273-41E6-B7BB-E541B3EEEC4F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9" name="Text Box 10">
                  <a:extLst>
                    <a:ext uri="{FF2B5EF4-FFF2-40B4-BE49-F238E27FC236}">
                      <a16:creationId xmlns:a16="http://schemas.microsoft.com/office/drawing/2014/main" id="{5EC3566C-D3DB-4858-A3A7-6096A52606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3B774633-B8F9-4CB5-ADBD-3CBA5E11EEF4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61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F2D83BBD-341D-4401-8572-C7839B8A9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6020">
            <a:off x="394002" y="2370713"/>
            <a:ext cx="5458927" cy="51638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8BD6229-E3BF-4FB0-98F8-C39F6CAC1284}"/>
              </a:ext>
            </a:extLst>
          </p:cNvPr>
          <p:cNvSpPr txBox="1"/>
          <p:nvPr/>
        </p:nvSpPr>
        <p:spPr>
          <a:xfrm>
            <a:off x="471549" y="1517936"/>
            <a:ext cx="6071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IRGW-Gemeindezentrum Ulm</a:t>
            </a:r>
            <a:br>
              <a:rPr lang="de-DE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1200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26. August 2017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6368166-CC41-4DDE-9343-69DCC4F75A08}"/>
              </a:ext>
            </a:extLst>
          </p:cNvPr>
          <p:cNvSpPr txBox="1"/>
          <p:nvPr/>
        </p:nvSpPr>
        <p:spPr>
          <a:xfrm>
            <a:off x="6810387" y="1175036"/>
            <a:ext cx="6071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IRGW-Gemeindezentrum Ulm</a:t>
            </a:r>
            <a:br>
              <a:rPr lang="de-DE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1200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5. Juni 2021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3CADE9C-18A3-4841-984E-7FF9E04C3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023" y="1729034"/>
            <a:ext cx="4286251" cy="121591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651DA74-70DD-4C3A-8D95-DD9B75F84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849" y="2967130"/>
            <a:ext cx="3543300" cy="32385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82B704-F885-4EF9-9F34-53D276FBE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58348">
            <a:off x="7378117" y="3311720"/>
            <a:ext cx="4977352" cy="3831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8D15C8E-EB3A-4034-8460-3F2CEB3A7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2430" y="5890878"/>
            <a:ext cx="5705475" cy="876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AF37B56-C11C-4186-8619-9AE99D97501F}"/>
              </a:ext>
            </a:extLst>
          </p:cNvPr>
          <p:cNvSpPr txBox="1"/>
          <p:nvPr/>
        </p:nvSpPr>
        <p:spPr>
          <a:xfrm>
            <a:off x="6342129" y="5551498"/>
            <a:ext cx="6071056" cy="276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dann im Oktober 2023: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218CEEF-0F6D-409E-834C-79FDC7B1060C}"/>
              </a:ext>
            </a:extLst>
          </p:cNvPr>
          <p:cNvSpPr txBox="1"/>
          <p:nvPr/>
        </p:nvSpPr>
        <p:spPr>
          <a:xfrm rot="21068699">
            <a:off x="11098119" y="3172640"/>
            <a:ext cx="3267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Juli 2021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5C392BF-3B45-435F-9EC9-01DF64FC2D49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17C235D-E7DB-49B8-95B9-6B7B90D2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110526B-B63C-4699-86F1-759F861119C1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2B4FCFE5-720F-4D07-B8C3-9C05AEB40F4C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5AA5A7C6-1941-40FF-B7D8-36109C3F850D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4CE6EA1C-7A58-4CDB-955F-82F5F51D7B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F51DD1C-3FDA-43A8-9033-462DF9479A87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867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7AF37B56-C11C-4186-8619-9AE99D97501F}"/>
              </a:ext>
            </a:extLst>
          </p:cNvPr>
          <p:cNvSpPr txBox="1"/>
          <p:nvPr/>
        </p:nvSpPr>
        <p:spPr>
          <a:xfrm>
            <a:off x="192354" y="830309"/>
            <a:ext cx="8878494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Folgen des Pogroms vom</a:t>
            </a:r>
            <a:br>
              <a:rPr lang="de-DE" sz="16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24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7. Oktober 2023</a:t>
            </a:r>
            <a:endParaRPr lang="de-DE" sz="1600" b="1" dirty="0">
              <a:solidFill>
                <a:srgbClr val="075FA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5C392BF-3B45-435F-9EC9-01DF64FC2D49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17C235D-E7DB-49B8-95B9-6B7B90D2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110526B-B63C-4699-86F1-759F861119C1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2B4FCFE5-720F-4D07-B8C3-9C05AEB40F4C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5AA5A7C6-1941-40FF-B7D8-36109C3F850D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4CE6EA1C-7A58-4CDB-955F-82F5F51D7B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F51DD1C-3FDA-43A8-9033-462DF9479A87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1DFEDC75-AC2C-46F9-A8BA-F3A41F5C0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676" y="712469"/>
            <a:ext cx="6425970" cy="61669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AE64978-420B-476B-B378-15E9DA60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633" y="1616212"/>
            <a:ext cx="5408043" cy="525260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CD70A16-1EF9-454A-8C19-01A8AF1CBAE4}"/>
              </a:ext>
            </a:extLst>
          </p:cNvPr>
          <p:cNvSpPr txBox="1"/>
          <p:nvPr/>
        </p:nvSpPr>
        <p:spPr>
          <a:xfrm>
            <a:off x="6692900" y="5245100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365</a:t>
            </a:r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Tage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9B2922E-E4C2-4266-89B9-5AA09709B253}"/>
              </a:ext>
            </a:extLst>
          </p:cNvPr>
          <p:cNvSpPr txBox="1"/>
          <p:nvPr/>
        </p:nvSpPr>
        <p:spPr>
          <a:xfrm>
            <a:off x="7579349" y="5247402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365</a:t>
            </a:r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Tage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99DAC14-DE13-407A-9122-687AC8410EF9}"/>
              </a:ext>
            </a:extLst>
          </p:cNvPr>
          <p:cNvSpPr txBox="1"/>
          <p:nvPr/>
        </p:nvSpPr>
        <p:spPr>
          <a:xfrm>
            <a:off x="8442949" y="5247402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365</a:t>
            </a:r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Tage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9F2AB20-04C3-4B62-ABF2-654C0F5D0A4E}"/>
              </a:ext>
            </a:extLst>
          </p:cNvPr>
          <p:cNvSpPr txBox="1"/>
          <p:nvPr/>
        </p:nvSpPr>
        <p:spPr>
          <a:xfrm>
            <a:off x="9331949" y="5247402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365</a:t>
            </a:r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Tage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516F1D1-8C94-4348-9370-5AC43AB8C9EE}"/>
              </a:ext>
            </a:extLst>
          </p:cNvPr>
          <p:cNvSpPr txBox="1"/>
          <p:nvPr/>
        </p:nvSpPr>
        <p:spPr>
          <a:xfrm>
            <a:off x="10195549" y="5247402"/>
            <a:ext cx="74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31</a:t>
            </a:r>
            <a:br>
              <a:rPr lang="de-DE" dirty="0"/>
            </a:br>
            <a:r>
              <a:rPr lang="de-DE" dirty="0"/>
              <a:t>Tage</a:t>
            </a:r>
          </a:p>
        </p:txBody>
      </p:sp>
    </p:spTree>
    <p:extLst>
      <p:ext uri="{BB962C8B-B14F-4D97-AF65-F5344CB8AC3E}">
        <p14:creationId xmlns:p14="http://schemas.microsoft.com/office/powerpoint/2010/main" val="3496011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7AF37B56-C11C-4186-8619-9AE99D97501F}"/>
              </a:ext>
            </a:extLst>
          </p:cNvPr>
          <p:cNvSpPr txBox="1"/>
          <p:nvPr/>
        </p:nvSpPr>
        <p:spPr>
          <a:xfrm>
            <a:off x="192354" y="830309"/>
            <a:ext cx="8878494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Folgen des Pogroms vom</a:t>
            </a:r>
            <a:br>
              <a:rPr lang="de-DE" sz="16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24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7. Oktober 2023</a:t>
            </a:r>
            <a:endParaRPr lang="de-DE" sz="1600" b="1" dirty="0">
              <a:solidFill>
                <a:srgbClr val="075FA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5C392BF-3B45-435F-9EC9-01DF64FC2D49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17C235D-E7DB-49B8-95B9-6B7B90D26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E110526B-B63C-4699-86F1-759F861119C1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2B4FCFE5-720F-4D07-B8C3-9C05AEB40F4C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5AA5A7C6-1941-40FF-B7D8-36109C3F850D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5" name="Text Box 10">
                  <a:extLst>
                    <a:ext uri="{FF2B5EF4-FFF2-40B4-BE49-F238E27FC236}">
                      <a16:creationId xmlns:a16="http://schemas.microsoft.com/office/drawing/2014/main" id="{4CE6EA1C-7A58-4CDB-955F-82F5F51D7B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F51DD1C-3FDA-43A8-9033-462DF9479A87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77447C5-D3E6-44F2-BBE5-9B27179A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07" y="1729401"/>
            <a:ext cx="4995194" cy="50413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AACC48-DC98-4CAC-B80A-988FB0FB1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36" y="875973"/>
            <a:ext cx="5514142" cy="58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3B43FAE-359F-4D01-83DB-FC10D54368D3}"/>
              </a:ext>
            </a:extLst>
          </p:cNvPr>
          <p:cNvGrpSpPr/>
          <p:nvPr/>
        </p:nvGrpSpPr>
        <p:grpSpPr>
          <a:xfrm rot="21382862">
            <a:off x="648107" y="648529"/>
            <a:ext cx="11974630" cy="8848310"/>
            <a:chOff x="736599" y="965201"/>
            <a:chExt cx="11974630" cy="884831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2F6D735-7A88-43FF-8AE3-AD05F913FDDF}"/>
                </a:ext>
              </a:extLst>
            </p:cNvPr>
            <p:cNvSpPr/>
            <p:nvPr/>
          </p:nvSpPr>
          <p:spPr>
            <a:xfrm>
              <a:off x="736599" y="965201"/>
              <a:ext cx="11974629" cy="7162800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1D7377E-384C-4BB0-A8A8-5DBC36782AD4}"/>
                </a:ext>
              </a:extLst>
            </p:cNvPr>
            <p:cNvGrpSpPr/>
            <p:nvPr/>
          </p:nvGrpSpPr>
          <p:grpSpPr>
            <a:xfrm>
              <a:off x="736599" y="965201"/>
              <a:ext cx="11974630" cy="8848310"/>
              <a:chOff x="736599" y="965201"/>
              <a:chExt cx="11974630" cy="8848310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7106C65A-7FD2-45DB-B08C-4905825DA10E}"/>
                  </a:ext>
                </a:extLst>
              </p:cNvPr>
              <p:cNvGrpSpPr/>
              <p:nvPr/>
            </p:nvGrpSpPr>
            <p:grpSpPr>
              <a:xfrm>
                <a:off x="914399" y="1595019"/>
                <a:ext cx="11796830" cy="8218492"/>
                <a:chOff x="1079500" y="1587494"/>
                <a:chExt cx="11796830" cy="8218492"/>
              </a:xfrm>
            </p:grpSpPr>
            <p:pic>
              <p:nvPicPr>
                <p:cNvPr id="4" name="Grafik 3">
                  <a:extLst>
                    <a:ext uri="{FF2B5EF4-FFF2-40B4-BE49-F238E27FC236}">
                      <a16:creationId xmlns:a16="http://schemas.microsoft.com/office/drawing/2014/main" id="{80DBEDB9-0CF3-4DD5-BA5F-48072BCF62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472715" y="1650993"/>
                  <a:ext cx="6315075" cy="1171575"/>
                </a:xfrm>
                <a:prstGeom prst="rect">
                  <a:avLst/>
                </a:prstGeom>
              </p:spPr>
            </p:pic>
            <p:pic>
              <p:nvPicPr>
                <p:cNvPr id="5" name="Grafik 4">
                  <a:extLst>
                    <a:ext uri="{FF2B5EF4-FFF2-40B4-BE49-F238E27FC236}">
                      <a16:creationId xmlns:a16="http://schemas.microsoft.com/office/drawing/2014/main" id="{0DFA19BE-4D7E-49A8-B242-EBCB01525F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79500" y="4874967"/>
                  <a:ext cx="2362200" cy="2054565"/>
                </a:xfrm>
                <a:prstGeom prst="rect">
                  <a:avLst/>
                </a:prstGeom>
              </p:spPr>
            </p:pic>
            <p:pic>
              <p:nvPicPr>
                <p:cNvPr id="6" name="Grafik 5">
                  <a:extLst>
                    <a:ext uri="{FF2B5EF4-FFF2-40B4-BE49-F238E27FC236}">
                      <a16:creationId xmlns:a16="http://schemas.microsoft.com/office/drawing/2014/main" id="{E8CA4DC9-6201-436C-892B-7E3530E62C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79500" y="1587494"/>
                  <a:ext cx="2362200" cy="1276350"/>
                </a:xfrm>
                <a:prstGeom prst="rect">
                  <a:avLst/>
                </a:prstGeom>
              </p:spPr>
            </p:pic>
            <p:pic>
              <p:nvPicPr>
                <p:cNvPr id="9" name="Grafik 8">
                  <a:extLst>
                    <a:ext uri="{FF2B5EF4-FFF2-40B4-BE49-F238E27FC236}">
                      <a16:creationId xmlns:a16="http://schemas.microsoft.com/office/drawing/2014/main" id="{108B3A7E-5AB4-4ACB-AF49-30E68D8760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79500" y="2947986"/>
                  <a:ext cx="2362200" cy="1876425"/>
                </a:xfrm>
                <a:prstGeom prst="rect">
                  <a:avLst/>
                </a:prstGeom>
              </p:spPr>
            </p:pic>
            <p:pic>
              <p:nvPicPr>
                <p:cNvPr id="10" name="Grafik 9">
                  <a:extLst>
                    <a:ext uri="{FF2B5EF4-FFF2-40B4-BE49-F238E27FC236}">
                      <a16:creationId xmlns:a16="http://schemas.microsoft.com/office/drawing/2014/main" id="{80396F17-F82D-4339-BD0D-709C85B347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55155" y="2947986"/>
                  <a:ext cx="6132635" cy="6858000"/>
                </a:xfrm>
                <a:prstGeom prst="rect">
                  <a:avLst/>
                </a:prstGeom>
              </p:spPr>
            </p:pic>
            <p:pic>
              <p:nvPicPr>
                <p:cNvPr id="11" name="Grafik 10">
                  <a:extLst>
                    <a:ext uri="{FF2B5EF4-FFF2-40B4-BE49-F238E27FC236}">
                      <a16:creationId xmlns:a16="http://schemas.microsoft.com/office/drawing/2014/main" id="{C4DAC8A3-9486-425C-AD2B-723425836B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818805" y="1650993"/>
                  <a:ext cx="3057525" cy="3943350"/>
                </a:xfrm>
                <a:prstGeom prst="rect">
                  <a:avLst/>
                </a:prstGeom>
              </p:spPr>
            </p:pic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26ABF06B-0829-4AE1-BB70-16F154039A31}"/>
                  </a:ext>
                </a:extLst>
              </p:cNvPr>
              <p:cNvSpPr/>
              <p:nvPr/>
            </p:nvSpPr>
            <p:spPr>
              <a:xfrm>
                <a:off x="736599" y="965201"/>
                <a:ext cx="11974629" cy="545676"/>
              </a:xfrm>
              <a:prstGeom prst="rect">
                <a:avLst/>
              </a:prstGeom>
              <a:solidFill>
                <a:srgbClr val="3E66B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DCE570C3-844F-4060-95F5-075686BFA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399" y="1077069"/>
              <a:ext cx="1457325" cy="361950"/>
            </a:xfrm>
            <a:prstGeom prst="rect">
              <a:avLst/>
            </a:prstGeom>
          </p:spPr>
        </p:pic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C4BCE7B-5D13-49B3-9A50-26CB664A3A46}"/>
                </a:ext>
              </a:extLst>
            </p:cNvPr>
            <p:cNvSpPr/>
            <p:nvPr/>
          </p:nvSpPr>
          <p:spPr>
            <a:xfrm>
              <a:off x="2768600" y="1077069"/>
              <a:ext cx="7886700" cy="3619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>
                  <a:solidFill>
                    <a:schemeClr val="tx1"/>
                  </a:solidFill>
                </a:rPr>
                <a:t>https://www.irgw.de/sicherheit/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920BC87C-6A35-496E-ABCB-39A7CCEB6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55401" y="1095071"/>
              <a:ext cx="1028700" cy="276225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EF0FC0B8-BF04-491E-81B7-E363DF342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58426" y="1156119"/>
              <a:ext cx="247650" cy="200025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F6504A93-9BC3-4930-A45E-8EBF42A5D57B}"/>
              </a:ext>
            </a:extLst>
          </p:cNvPr>
          <p:cNvSpPr txBox="1"/>
          <p:nvPr/>
        </p:nvSpPr>
        <p:spPr>
          <a:xfrm>
            <a:off x="24944" y="6507431"/>
            <a:ext cx="3267730" cy="276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E02B2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… seit dem 7. Oktober 2023: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1CC678FE-E2B8-40D7-893C-A2E465C78253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B0C3DAAF-2707-4560-AFFD-387EBD436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F47333C7-E5D9-4C34-8D01-5D3319C433CC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7" name="Gruppieren 26">
                <a:extLst>
                  <a:ext uri="{FF2B5EF4-FFF2-40B4-BE49-F238E27FC236}">
                    <a16:creationId xmlns:a16="http://schemas.microsoft.com/office/drawing/2014/main" id="{ACB8AD82-1791-452E-8485-D710CE806EAC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9" name="Rechteck 28">
                  <a:extLst>
                    <a:ext uri="{FF2B5EF4-FFF2-40B4-BE49-F238E27FC236}">
                      <a16:creationId xmlns:a16="http://schemas.microsoft.com/office/drawing/2014/main" id="{91899A3E-4740-4E74-8AE1-1F181B106388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30" name="Text Box 10">
                  <a:extLst>
                    <a:ext uri="{FF2B5EF4-FFF2-40B4-BE49-F238E27FC236}">
                      <a16:creationId xmlns:a16="http://schemas.microsoft.com/office/drawing/2014/main" id="{AF86682A-0C5E-4A66-9655-DD973B4DEE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D5B1533D-8E53-4120-BE63-32662B48CBD9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0ADF1C56-9A3F-4F32-BB3B-4DCBB72E00DB}"/>
              </a:ext>
            </a:extLst>
          </p:cNvPr>
          <p:cNvSpPr txBox="1"/>
          <p:nvPr/>
        </p:nvSpPr>
        <p:spPr>
          <a:xfrm>
            <a:off x="192354" y="830309"/>
            <a:ext cx="3922446" cy="70788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Folgen des Pogroms vom</a:t>
            </a:r>
            <a:br>
              <a:rPr lang="de-DE" sz="16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2400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7. Oktober 2023</a:t>
            </a:r>
            <a:endParaRPr lang="de-DE" sz="1600" b="1" dirty="0">
              <a:solidFill>
                <a:srgbClr val="075FA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22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08ED1EF5-3F30-4E61-9DD5-0D2D8605C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70" y="2493823"/>
            <a:ext cx="2309351" cy="161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0D20F01-5ECD-4A82-A856-80EDAB5D3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404" y="2493823"/>
            <a:ext cx="2126146" cy="161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9702C10-E330-4BDE-93D2-4E98BBE2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82" y="2493823"/>
            <a:ext cx="1108731" cy="161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4052CEF-2866-4FC8-B859-AF3D22221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34" y="2493823"/>
            <a:ext cx="2155256" cy="161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32E43C7-43DF-4AF0-A0D2-08F37E189C0B}"/>
              </a:ext>
            </a:extLst>
          </p:cNvPr>
          <p:cNvSpPr/>
          <p:nvPr/>
        </p:nvSpPr>
        <p:spPr>
          <a:xfrm>
            <a:off x="2958670" y="4543037"/>
            <a:ext cx="6984776" cy="156181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C957B98-2D6B-4359-AB1D-EA5D5F0C5AEA}"/>
              </a:ext>
            </a:extLst>
          </p:cNvPr>
          <p:cNvSpPr/>
          <p:nvPr/>
        </p:nvSpPr>
        <p:spPr>
          <a:xfrm>
            <a:off x="2958670" y="5323944"/>
            <a:ext cx="6984776" cy="78090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2A6753-78C7-4F9C-AA34-135082F83D8C}"/>
              </a:ext>
            </a:extLst>
          </p:cNvPr>
          <p:cNvSpPr/>
          <p:nvPr/>
        </p:nvSpPr>
        <p:spPr>
          <a:xfrm>
            <a:off x="2958670" y="5323944"/>
            <a:ext cx="6984776" cy="39045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A113E5A-955A-4B37-BE15-36F81998FC18}"/>
              </a:ext>
            </a:extLst>
          </p:cNvPr>
          <p:cNvSpPr/>
          <p:nvPr/>
        </p:nvSpPr>
        <p:spPr>
          <a:xfrm>
            <a:off x="2958670" y="4944671"/>
            <a:ext cx="6984776" cy="39045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3BB0DB7-0992-4E2C-875B-1BE2555C7AE0}"/>
              </a:ext>
            </a:extLst>
          </p:cNvPr>
          <p:cNvCxnSpPr/>
          <p:nvPr/>
        </p:nvCxnSpPr>
        <p:spPr>
          <a:xfrm flipV="1">
            <a:off x="2958670" y="4421382"/>
            <a:ext cx="0" cy="1705831"/>
          </a:xfrm>
          <a:prstGeom prst="straightConnector1">
            <a:avLst/>
          </a:prstGeom>
          <a:ln>
            <a:solidFill>
              <a:srgbClr val="075F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ihandform 40">
            <a:extLst>
              <a:ext uri="{FF2B5EF4-FFF2-40B4-BE49-F238E27FC236}">
                <a16:creationId xmlns:a16="http://schemas.microsoft.com/office/drawing/2014/main" id="{D06D032C-6233-47A9-98C0-B252019415A7}"/>
              </a:ext>
            </a:extLst>
          </p:cNvPr>
          <p:cNvSpPr/>
          <p:nvPr/>
        </p:nvSpPr>
        <p:spPr>
          <a:xfrm>
            <a:off x="2970814" y="4580353"/>
            <a:ext cx="4091940" cy="1546860"/>
          </a:xfrm>
          <a:custGeom>
            <a:avLst/>
            <a:gdLst>
              <a:gd name="connsiteX0" fmla="*/ 0 w 4091940"/>
              <a:gd name="connsiteY0" fmla="*/ 1546860 h 1546860"/>
              <a:gd name="connsiteX1" fmla="*/ 0 w 4091940"/>
              <a:gd name="connsiteY1" fmla="*/ 266700 h 1546860"/>
              <a:gd name="connsiteX2" fmla="*/ 1280160 w 4091940"/>
              <a:gd name="connsiteY2" fmla="*/ 68580 h 1546860"/>
              <a:gd name="connsiteX3" fmla="*/ 2095500 w 4091940"/>
              <a:gd name="connsiteY3" fmla="*/ 0 h 1546860"/>
              <a:gd name="connsiteX4" fmla="*/ 2727960 w 4091940"/>
              <a:gd name="connsiteY4" fmla="*/ 68580 h 1546860"/>
              <a:gd name="connsiteX5" fmla="*/ 2971800 w 4091940"/>
              <a:gd name="connsiteY5" fmla="*/ 121920 h 1546860"/>
              <a:gd name="connsiteX6" fmla="*/ 3368040 w 4091940"/>
              <a:gd name="connsiteY6" fmla="*/ 396240 h 1546860"/>
              <a:gd name="connsiteX7" fmla="*/ 3886200 w 4091940"/>
              <a:gd name="connsiteY7" fmla="*/ 1127760 h 1546860"/>
              <a:gd name="connsiteX8" fmla="*/ 4091940 w 4091940"/>
              <a:gd name="connsiteY8" fmla="*/ 1539240 h 1546860"/>
              <a:gd name="connsiteX9" fmla="*/ 0 w 4091940"/>
              <a:gd name="connsiteY9" fmla="*/ 1546860 h 1546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91940" h="1546860">
                <a:moveTo>
                  <a:pt x="0" y="1546860"/>
                </a:moveTo>
                <a:lnTo>
                  <a:pt x="0" y="266700"/>
                </a:lnTo>
                <a:lnTo>
                  <a:pt x="1280160" y="68580"/>
                </a:lnTo>
                <a:lnTo>
                  <a:pt x="2095500" y="0"/>
                </a:lnTo>
                <a:lnTo>
                  <a:pt x="2727960" y="68580"/>
                </a:lnTo>
                <a:lnTo>
                  <a:pt x="2971800" y="121920"/>
                </a:lnTo>
                <a:lnTo>
                  <a:pt x="3368040" y="396240"/>
                </a:lnTo>
                <a:lnTo>
                  <a:pt x="3886200" y="1127760"/>
                </a:lnTo>
                <a:lnTo>
                  <a:pt x="4091940" y="1539240"/>
                </a:lnTo>
                <a:lnTo>
                  <a:pt x="0" y="154686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20" name="Freihandform 41">
            <a:extLst>
              <a:ext uri="{FF2B5EF4-FFF2-40B4-BE49-F238E27FC236}">
                <a16:creationId xmlns:a16="http://schemas.microsoft.com/office/drawing/2014/main" id="{9FB3AC9E-3EAD-49BE-9632-455FF00CDD40}"/>
              </a:ext>
            </a:extLst>
          </p:cNvPr>
          <p:cNvSpPr/>
          <p:nvPr/>
        </p:nvSpPr>
        <p:spPr>
          <a:xfrm>
            <a:off x="8853454" y="5508877"/>
            <a:ext cx="1104900" cy="609600"/>
          </a:xfrm>
          <a:custGeom>
            <a:avLst/>
            <a:gdLst>
              <a:gd name="connsiteX0" fmla="*/ 0 w 1104900"/>
              <a:gd name="connsiteY0" fmla="*/ 609600 h 609600"/>
              <a:gd name="connsiteX1" fmla="*/ 160020 w 1104900"/>
              <a:gd name="connsiteY1" fmla="*/ 518160 h 609600"/>
              <a:gd name="connsiteX2" fmla="*/ 297180 w 1104900"/>
              <a:gd name="connsiteY2" fmla="*/ 396240 h 609600"/>
              <a:gd name="connsiteX3" fmla="*/ 495300 w 1104900"/>
              <a:gd name="connsiteY3" fmla="*/ 182880 h 609600"/>
              <a:gd name="connsiteX4" fmla="*/ 632460 w 1104900"/>
              <a:gd name="connsiteY4" fmla="*/ 60960 h 609600"/>
              <a:gd name="connsiteX5" fmla="*/ 845820 w 1104900"/>
              <a:gd name="connsiteY5" fmla="*/ 0 h 609600"/>
              <a:gd name="connsiteX6" fmla="*/ 1028700 w 1104900"/>
              <a:gd name="connsiteY6" fmla="*/ 30480 h 609600"/>
              <a:gd name="connsiteX7" fmla="*/ 1104900 w 1104900"/>
              <a:gd name="connsiteY7" fmla="*/ 60960 h 609600"/>
              <a:gd name="connsiteX8" fmla="*/ 1097280 w 1104900"/>
              <a:gd name="connsiteY8" fmla="*/ 594360 h 609600"/>
              <a:gd name="connsiteX9" fmla="*/ 0 w 1104900"/>
              <a:gd name="connsiteY9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4900" h="609600">
                <a:moveTo>
                  <a:pt x="0" y="609600"/>
                </a:moveTo>
                <a:lnTo>
                  <a:pt x="160020" y="518160"/>
                </a:lnTo>
                <a:lnTo>
                  <a:pt x="297180" y="396240"/>
                </a:lnTo>
                <a:lnTo>
                  <a:pt x="495300" y="182880"/>
                </a:lnTo>
                <a:lnTo>
                  <a:pt x="632460" y="60960"/>
                </a:lnTo>
                <a:lnTo>
                  <a:pt x="845820" y="0"/>
                </a:lnTo>
                <a:lnTo>
                  <a:pt x="1028700" y="30480"/>
                </a:lnTo>
                <a:lnTo>
                  <a:pt x="1104900" y="60960"/>
                </a:lnTo>
                <a:lnTo>
                  <a:pt x="1097280" y="594360"/>
                </a:lnTo>
                <a:lnTo>
                  <a:pt x="0" y="60960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21" name="Freihandform 47">
            <a:extLst>
              <a:ext uri="{FF2B5EF4-FFF2-40B4-BE49-F238E27FC236}">
                <a16:creationId xmlns:a16="http://schemas.microsoft.com/office/drawing/2014/main" id="{68508164-EA05-4ECC-82A2-4320A48106DE}"/>
              </a:ext>
            </a:extLst>
          </p:cNvPr>
          <p:cNvSpPr/>
          <p:nvPr/>
        </p:nvSpPr>
        <p:spPr>
          <a:xfrm>
            <a:off x="7253254" y="5695165"/>
            <a:ext cx="2697480" cy="434340"/>
          </a:xfrm>
          <a:custGeom>
            <a:avLst/>
            <a:gdLst>
              <a:gd name="connsiteX0" fmla="*/ 0 w 2697480"/>
              <a:gd name="connsiteY0" fmla="*/ 434340 h 434340"/>
              <a:gd name="connsiteX1" fmla="*/ 53340 w 2697480"/>
              <a:gd name="connsiteY1" fmla="*/ 121920 h 434340"/>
              <a:gd name="connsiteX2" fmla="*/ 99060 w 2697480"/>
              <a:gd name="connsiteY2" fmla="*/ 0 h 434340"/>
              <a:gd name="connsiteX3" fmla="*/ 129540 w 2697480"/>
              <a:gd name="connsiteY3" fmla="*/ 0 h 434340"/>
              <a:gd name="connsiteX4" fmla="*/ 144780 w 2697480"/>
              <a:gd name="connsiteY4" fmla="*/ 7620 h 434340"/>
              <a:gd name="connsiteX5" fmla="*/ 190500 w 2697480"/>
              <a:gd name="connsiteY5" fmla="*/ 137160 h 434340"/>
              <a:gd name="connsiteX6" fmla="*/ 205740 w 2697480"/>
              <a:gd name="connsiteY6" fmla="*/ 198120 h 434340"/>
              <a:gd name="connsiteX7" fmla="*/ 220980 w 2697480"/>
              <a:gd name="connsiteY7" fmla="*/ 236220 h 434340"/>
              <a:gd name="connsiteX8" fmla="*/ 281940 w 2697480"/>
              <a:gd name="connsiteY8" fmla="*/ 251460 h 434340"/>
              <a:gd name="connsiteX9" fmla="*/ 1013460 w 2697480"/>
              <a:gd name="connsiteY9" fmla="*/ 266700 h 434340"/>
              <a:gd name="connsiteX10" fmla="*/ 1546860 w 2697480"/>
              <a:gd name="connsiteY10" fmla="*/ 312420 h 434340"/>
              <a:gd name="connsiteX11" fmla="*/ 2697480 w 2697480"/>
              <a:gd name="connsiteY11" fmla="*/ 381000 h 434340"/>
              <a:gd name="connsiteX12" fmla="*/ 2689860 w 2697480"/>
              <a:gd name="connsiteY12" fmla="*/ 411480 h 434340"/>
              <a:gd name="connsiteX13" fmla="*/ 0 w 2697480"/>
              <a:gd name="connsiteY13" fmla="*/ 43434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97480" h="434340">
                <a:moveTo>
                  <a:pt x="0" y="434340"/>
                </a:moveTo>
                <a:lnTo>
                  <a:pt x="53340" y="121920"/>
                </a:lnTo>
                <a:lnTo>
                  <a:pt x="99060" y="0"/>
                </a:lnTo>
                <a:lnTo>
                  <a:pt x="129540" y="0"/>
                </a:lnTo>
                <a:lnTo>
                  <a:pt x="144780" y="7620"/>
                </a:lnTo>
                <a:lnTo>
                  <a:pt x="190500" y="137160"/>
                </a:lnTo>
                <a:lnTo>
                  <a:pt x="205740" y="198120"/>
                </a:lnTo>
                <a:lnTo>
                  <a:pt x="220980" y="236220"/>
                </a:lnTo>
                <a:lnTo>
                  <a:pt x="281940" y="251460"/>
                </a:lnTo>
                <a:lnTo>
                  <a:pt x="1013460" y="266700"/>
                </a:lnTo>
                <a:lnTo>
                  <a:pt x="1546860" y="312420"/>
                </a:lnTo>
                <a:lnTo>
                  <a:pt x="2697480" y="381000"/>
                </a:lnTo>
                <a:lnTo>
                  <a:pt x="2689860" y="411480"/>
                </a:lnTo>
                <a:lnTo>
                  <a:pt x="0" y="4343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22" name="Textfeld 52">
            <a:extLst>
              <a:ext uri="{FF2B5EF4-FFF2-40B4-BE49-F238E27FC236}">
                <a16:creationId xmlns:a16="http://schemas.microsoft.com/office/drawing/2014/main" id="{B0832A06-767E-4ADB-B36F-6A4CDD3B63A7}"/>
              </a:ext>
            </a:extLst>
          </p:cNvPr>
          <p:cNvSpPr txBox="1"/>
          <p:nvPr/>
        </p:nvSpPr>
        <p:spPr>
          <a:xfrm>
            <a:off x="2094574" y="4421382"/>
            <a:ext cx="8640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1100" dirty="0">
                <a:solidFill>
                  <a:srgbClr val="075FA1"/>
                </a:solidFill>
              </a:rPr>
              <a:t>10.000</a:t>
            </a: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r>
              <a:rPr lang="de-DE" sz="1100" dirty="0">
                <a:solidFill>
                  <a:srgbClr val="075FA1"/>
                </a:solidFill>
              </a:rPr>
              <a:t>5.000</a:t>
            </a: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endParaRPr lang="de-DE" sz="1100" dirty="0">
              <a:solidFill>
                <a:srgbClr val="075FA1"/>
              </a:solidFill>
            </a:endParaRPr>
          </a:p>
          <a:p>
            <a:pPr algn="r"/>
            <a:r>
              <a:rPr lang="de-DE" sz="1100" dirty="0">
                <a:solidFill>
                  <a:srgbClr val="075FA1"/>
                </a:solidFill>
              </a:rPr>
              <a:t>0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CB3DBFD6-92B6-4615-9841-FBEC89B742F7}"/>
              </a:ext>
            </a:extLst>
          </p:cNvPr>
          <p:cNvCxnSpPr/>
          <p:nvPr/>
        </p:nvCxnSpPr>
        <p:spPr>
          <a:xfrm>
            <a:off x="2958670" y="6127213"/>
            <a:ext cx="7128792" cy="0"/>
          </a:xfrm>
          <a:prstGeom prst="straightConnector1">
            <a:avLst/>
          </a:prstGeom>
          <a:ln>
            <a:solidFill>
              <a:srgbClr val="075F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58">
            <a:extLst>
              <a:ext uri="{FF2B5EF4-FFF2-40B4-BE49-F238E27FC236}">
                <a16:creationId xmlns:a16="http://schemas.microsoft.com/office/drawing/2014/main" id="{FF7B231B-7617-4206-B837-A6FCAE23A875}"/>
              </a:ext>
            </a:extLst>
          </p:cNvPr>
          <p:cNvSpPr txBox="1"/>
          <p:nvPr/>
        </p:nvSpPr>
        <p:spPr>
          <a:xfrm>
            <a:off x="4038790" y="6127213"/>
            <a:ext cx="6192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75FA1"/>
                </a:solidFill>
              </a:rPr>
              <a:t>1900	     1933	1938          1941            1945		       1992              2019</a:t>
            </a:r>
          </a:p>
        </p:txBody>
      </p:sp>
      <p:sp>
        <p:nvSpPr>
          <p:cNvPr id="25" name="Textfeld 59">
            <a:extLst>
              <a:ext uri="{FF2B5EF4-FFF2-40B4-BE49-F238E27FC236}">
                <a16:creationId xmlns:a16="http://schemas.microsoft.com/office/drawing/2014/main" id="{35084245-5566-474D-AA97-FDDAC22A4AE7}"/>
              </a:ext>
            </a:extLst>
          </p:cNvPr>
          <p:cNvSpPr txBox="1"/>
          <p:nvPr/>
        </p:nvSpPr>
        <p:spPr>
          <a:xfrm>
            <a:off x="2869410" y="6375112"/>
            <a:ext cx="10104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Schematische Darstellung der Mitgliederentwicklung für Württemberg</a:t>
            </a:r>
          </a:p>
        </p:txBody>
      </p:sp>
      <p:cxnSp>
        <p:nvCxnSpPr>
          <p:cNvPr id="26" name="Gerade Verbindung 54">
            <a:extLst>
              <a:ext uri="{FF2B5EF4-FFF2-40B4-BE49-F238E27FC236}">
                <a16:creationId xmlns:a16="http://schemas.microsoft.com/office/drawing/2014/main" id="{36E57527-208D-41F1-84EA-5D965E48EF50}"/>
              </a:ext>
            </a:extLst>
          </p:cNvPr>
          <p:cNvCxnSpPr/>
          <p:nvPr/>
        </p:nvCxnSpPr>
        <p:spPr>
          <a:xfrm flipV="1">
            <a:off x="6703086" y="4543037"/>
            <a:ext cx="0" cy="1575440"/>
          </a:xfrm>
          <a:prstGeom prst="line">
            <a:avLst/>
          </a:prstGeom>
          <a:ln>
            <a:solidFill>
              <a:srgbClr val="075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62">
            <a:extLst>
              <a:ext uri="{FF2B5EF4-FFF2-40B4-BE49-F238E27FC236}">
                <a16:creationId xmlns:a16="http://schemas.microsoft.com/office/drawing/2014/main" id="{16CF3264-ED24-42AB-A6ED-C327CD3066A4}"/>
              </a:ext>
            </a:extLst>
          </p:cNvPr>
          <p:cNvCxnSpPr/>
          <p:nvPr/>
        </p:nvCxnSpPr>
        <p:spPr>
          <a:xfrm flipV="1">
            <a:off x="6055014" y="4327013"/>
            <a:ext cx="0" cy="1791464"/>
          </a:xfrm>
          <a:prstGeom prst="line">
            <a:avLst/>
          </a:prstGeom>
          <a:ln>
            <a:solidFill>
              <a:srgbClr val="075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64">
            <a:extLst>
              <a:ext uri="{FF2B5EF4-FFF2-40B4-BE49-F238E27FC236}">
                <a16:creationId xmlns:a16="http://schemas.microsoft.com/office/drawing/2014/main" id="{CA6882B1-7542-41CA-82B0-6E8D406F1DCB}"/>
              </a:ext>
            </a:extLst>
          </p:cNvPr>
          <p:cNvCxnSpPr/>
          <p:nvPr/>
        </p:nvCxnSpPr>
        <p:spPr>
          <a:xfrm flipV="1">
            <a:off x="7279150" y="4759061"/>
            <a:ext cx="0" cy="1359416"/>
          </a:xfrm>
          <a:prstGeom prst="line">
            <a:avLst/>
          </a:prstGeom>
          <a:ln>
            <a:solidFill>
              <a:srgbClr val="075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66">
            <a:extLst>
              <a:ext uri="{FF2B5EF4-FFF2-40B4-BE49-F238E27FC236}">
                <a16:creationId xmlns:a16="http://schemas.microsoft.com/office/drawing/2014/main" id="{A302641E-EAA1-47A8-9881-946594486658}"/>
              </a:ext>
            </a:extLst>
          </p:cNvPr>
          <p:cNvCxnSpPr/>
          <p:nvPr/>
        </p:nvCxnSpPr>
        <p:spPr>
          <a:xfrm flipV="1">
            <a:off x="9007342" y="4944671"/>
            <a:ext cx="0" cy="1173806"/>
          </a:xfrm>
          <a:prstGeom prst="line">
            <a:avLst/>
          </a:prstGeom>
          <a:ln>
            <a:solidFill>
              <a:srgbClr val="075F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61">
            <a:extLst>
              <a:ext uri="{FF2B5EF4-FFF2-40B4-BE49-F238E27FC236}">
                <a16:creationId xmlns:a16="http://schemas.microsoft.com/office/drawing/2014/main" id="{DD73597B-116B-4BB6-93B4-EA11175AE528}"/>
              </a:ext>
            </a:extLst>
          </p:cNvPr>
          <p:cNvSpPr txBox="1"/>
          <p:nvPr/>
        </p:nvSpPr>
        <p:spPr>
          <a:xfrm>
            <a:off x="5996326" y="4110989"/>
            <a:ext cx="185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075FA1"/>
                </a:solidFill>
              </a:rPr>
              <a:t>Reichspogromnacht</a:t>
            </a:r>
          </a:p>
        </p:txBody>
      </p:sp>
      <p:sp>
        <p:nvSpPr>
          <p:cNvPr id="31" name="Textfeld 69">
            <a:extLst>
              <a:ext uri="{FF2B5EF4-FFF2-40B4-BE49-F238E27FC236}">
                <a16:creationId xmlns:a16="http://schemas.microsoft.com/office/drawing/2014/main" id="{13CA90E5-D0F7-4DF7-94B2-82324B459AB1}"/>
              </a:ext>
            </a:extLst>
          </p:cNvPr>
          <p:cNvSpPr txBox="1"/>
          <p:nvPr/>
        </p:nvSpPr>
        <p:spPr>
          <a:xfrm>
            <a:off x="6644398" y="4307268"/>
            <a:ext cx="3083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075FA1"/>
                </a:solidFill>
              </a:rPr>
              <a:t>Beginn der Deportationen</a:t>
            </a:r>
          </a:p>
        </p:txBody>
      </p:sp>
      <p:sp>
        <p:nvSpPr>
          <p:cNvPr id="32" name="Textfeld 70">
            <a:extLst>
              <a:ext uri="{FF2B5EF4-FFF2-40B4-BE49-F238E27FC236}">
                <a16:creationId xmlns:a16="http://schemas.microsoft.com/office/drawing/2014/main" id="{AA879F0E-105C-46AA-89EC-02984A1D9133}"/>
              </a:ext>
            </a:extLst>
          </p:cNvPr>
          <p:cNvSpPr txBox="1"/>
          <p:nvPr/>
        </p:nvSpPr>
        <p:spPr>
          <a:xfrm>
            <a:off x="7220462" y="4523292"/>
            <a:ext cx="1158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075FA1"/>
                </a:solidFill>
              </a:rPr>
              <a:t>DP-Lager</a:t>
            </a:r>
          </a:p>
        </p:txBody>
      </p:sp>
      <p:sp>
        <p:nvSpPr>
          <p:cNvPr id="33" name="Textfeld 71">
            <a:extLst>
              <a:ext uri="{FF2B5EF4-FFF2-40B4-BE49-F238E27FC236}">
                <a16:creationId xmlns:a16="http://schemas.microsoft.com/office/drawing/2014/main" id="{C46AEFBE-DCE4-491D-AA48-AF295F345E17}"/>
              </a:ext>
            </a:extLst>
          </p:cNvPr>
          <p:cNvSpPr txBox="1"/>
          <p:nvPr/>
        </p:nvSpPr>
        <p:spPr>
          <a:xfrm>
            <a:off x="8928638" y="4675692"/>
            <a:ext cx="115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075FA1"/>
                </a:solidFill>
              </a:rPr>
              <a:t>Beginn Zu-</a:t>
            </a:r>
            <a:br>
              <a:rPr lang="de-DE" sz="1400" dirty="0">
                <a:solidFill>
                  <a:srgbClr val="075FA1"/>
                </a:solidFill>
              </a:rPr>
            </a:br>
            <a:r>
              <a:rPr lang="de-DE" sz="1400" dirty="0" err="1">
                <a:solidFill>
                  <a:srgbClr val="075FA1"/>
                </a:solidFill>
              </a:rPr>
              <a:t>wanderung</a:t>
            </a:r>
            <a:endParaRPr lang="de-DE" sz="1400" dirty="0">
              <a:solidFill>
                <a:srgbClr val="075FA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558800-429C-4250-B931-82ED0F9F2AA5}"/>
              </a:ext>
            </a:extLst>
          </p:cNvPr>
          <p:cNvSpPr txBox="1"/>
          <p:nvPr/>
        </p:nvSpPr>
        <p:spPr>
          <a:xfrm>
            <a:off x="1226658" y="1285128"/>
            <a:ext cx="10558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Nach 1950 bis 1990 ca. 28.000 Juden in der BRD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Seit 1991 (Beginn der jüdischen Emigration aus den Ländern der ehem. Sowjetunion)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120.000 Juden in den jüdischen Gemeinden integriert, 200.000 sind insg. eingewandert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D50352-A243-496C-BAD0-CB4606A4F11A}"/>
              </a:ext>
            </a:extLst>
          </p:cNvPr>
          <p:cNvSpPr txBox="1"/>
          <p:nvPr/>
        </p:nvSpPr>
        <p:spPr>
          <a:xfrm>
            <a:off x="2921166" y="3886969"/>
            <a:ext cx="8136904" cy="2616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075FA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19. Jahrhundert                          1938  	     	ca. 1980   	       2019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AD14E5CF-6FE5-4334-BA5B-5B6326F6F7D2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F8ADFE5D-DA7C-4076-B30B-5670BA671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E325808F-C50F-4E78-8F11-51E86ADF0CDB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94F9A802-C208-4B12-A4A8-8E261339B177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44" name="Rechteck 43">
                  <a:extLst>
                    <a:ext uri="{FF2B5EF4-FFF2-40B4-BE49-F238E27FC236}">
                      <a16:creationId xmlns:a16="http://schemas.microsoft.com/office/drawing/2014/main" id="{598E7913-CF46-475F-818A-3D1C7646B323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45" name="Text Box 10">
                  <a:extLst>
                    <a:ext uri="{FF2B5EF4-FFF2-40B4-BE49-F238E27FC236}">
                      <a16:creationId xmlns:a16="http://schemas.microsoft.com/office/drawing/2014/main" id="{34AED0D6-AF2F-417E-97EC-CBEACA9B883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FCB37EAB-20D8-4788-926F-F43779CF7AB4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0843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60A03B-F278-40ED-9688-7EA61034A912}"/>
              </a:ext>
            </a:extLst>
          </p:cNvPr>
          <p:cNvGrpSpPr/>
          <p:nvPr/>
        </p:nvGrpSpPr>
        <p:grpSpPr>
          <a:xfrm>
            <a:off x="8712195" y="2209795"/>
            <a:ext cx="4053987" cy="4648205"/>
            <a:chOff x="6252967" y="1403270"/>
            <a:chExt cx="5400870" cy="5704701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C4B28362-D143-4E84-B2CC-89512A7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52967" y="1403270"/>
              <a:ext cx="5400870" cy="995362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84F47241-55E5-4E72-B676-39D5F54C6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52967" y="2460484"/>
              <a:ext cx="3209925" cy="485775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57E7C2D-87A1-4FBB-A718-AB8558CBC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1815" y="2467312"/>
              <a:ext cx="1406222" cy="935434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AA8DBF1-02BC-4C96-BAB2-F269052D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137" y="3402746"/>
              <a:ext cx="4543425" cy="3705225"/>
            </a:xfrm>
            <a:prstGeom prst="rect">
              <a:avLst/>
            </a:prstGeom>
          </p:spPr>
        </p:pic>
      </p:grpSp>
      <p:pic>
        <p:nvPicPr>
          <p:cNvPr id="11" name="Grafik 10">
            <a:extLst>
              <a:ext uri="{FF2B5EF4-FFF2-40B4-BE49-F238E27FC236}">
                <a16:creationId xmlns:a16="http://schemas.microsoft.com/office/drawing/2014/main" id="{97D724CF-1928-4421-BC14-E391AE2CB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38135">
            <a:off x="5868849" y="-1719843"/>
            <a:ext cx="2784814" cy="4263599"/>
          </a:xfrm>
          <a:prstGeom prst="rect">
            <a:avLst/>
          </a:prstGeom>
        </p:spPr>
      </p:pic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D9618E8-9819-4026-ACA5-D164C60BAC99}"/>
              </a:ext>
            </a:extLst>
          </p:cNvPr>
          <p:cNvGrpSpPr/>
          <p:nvPr/>
        </p:nvGrpSpPr>
        <p:grpSpPr>
          <a:xfrm rot="361253">
            <a:off x="2935007" y="180140"/>
            <a:ext cx="2420420" cy="2498590"/>
            <a:chOff x="5046129" y="3783278"/>
            <a:chExt cx="2463917" cy="2729356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D466BEA-BE44-4228-9B2E-EEE9E16BA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6129" y="5235047"/>
              <a:ext cx="2463917" cy="127758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57183A7-D631-4045-9615-2DACF7DD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2826" y="3783278"/>
              <a:ext cx="1419225" cy="1323975"/>
            </a:xfrm>
            <a:prstGeom prst="rect">
              <a:avLst/>
            </a:prstGeom>
          </p:spPr>
        </p:pic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C2039CD6-BAB6-4562-A062-934B9E1E2C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961">
            <a:off x="5659835" y="4024558"/>
            <a:ext cx="2527456" cy="30040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2950B6F-F2BC-4C7B-8162-61A74CEC4B20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4825EC2-C628-4842-87FD-48EE9C6D7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CD70E1-7C2B-4BD7-AD2A-69C6A76CF435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3BF6A0D0-3DA4-4C19-821F-434ACCAEEF27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8C500567-3974-409A-AA8B-4D06FAFBF485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8" name="Text Box 10">
                  <a:extLst>
                    <a:ext uri="{FF2B5EF4-FFF2-40B4-BE49-F238E27FC236}">
                      <a16:creationId xmlns:a16="http://schemas.microsoft.com/office/drawing/2014/main" id="{498388A2-9FCC-4581-BB90-9ECD1CA77A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4E0D354-60FA-42F1-8652-652B47B18CE9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66F4F6C7-14B3-4CCC-87D6-287FEB246D2E}"/>
              </a:ext>
            </a:extLst>
          </p:cNvPr>
          <p:cNvSpPr/>
          <p:nvPr/>
        </p:nvSpPr>
        <p:spPr>
          <a:xfrm>
            <a:off x="669314" y="1460794"/>
            <a:ext cx="9160485" cy="418646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76D0A2D-B1C2-49E2-B60C-C5069D90661C}"/>
              </a:ext>
            </a:extLst>
          </p:cNvPr>
          <p:cNvSpPr txBox="1"/>
          <p:nvPr/>
        </p:nvSpPr>
        <p:spPr>
          <a:xfrm>
            <a:off x="1226658" y="1696606"/>
            <a:ext cx="920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Hilfen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D9D9946-A6A4-4FA1-9E30-778849BF30AE}"/>
              </a:ext>
            </a:extLst>
          </p:cNvPr>
          <p:cNvSpPr txBox="1"/>
          <p:nvPr/>
        </p:nvSpPr>
        <p:spPr>
          <a:xfrm>
            <a:off x="1226658" y="2518706"/>
            <a:ext cx="92026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Angebote und dienstliche Melde</a:t>
            </a:r>
            <a:r>
              <a:rPr lang="de-DE" u="sng" dirty="0">
                <a:solidFill>
                  <a:srgbClr val="075FA1"/>
                </a:solidFill>
              </a:rPr>
              <a:t>pflicht</a:t>
            </a:r>
            <a:r>
              <a:rPr lang="de-DE" dirty="0">
                <a:solidFill>
                  <a:srgbClr val="075FA1"/>
                </a:solidFill>
              </a:rPr>
              <a:t> (</a:t>
            </a:r>
            <a:r>
              <a:rPr lang="de-DE" i="1" dirty="0">
                <a:solidFill>
                  <a:srgbClr val="075FA1"/>
                </a:solidFill>
              </a:rPr>
              <a:t>!</a:t>
            </a:r>
            <a:r>
              <a:rPr lang="de-DE" dirty="0">
                <a:solidFill>
                  <a:srgbClr val="075FA1"/>
                </a:solidFill>
              </a:rPr>
              <a:t>) beim Kultusministerium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  <a:t>www.km-bw.de</a:t>
            </a:r>
            <a:b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</a:br>
            <a:endParaRPr lang="de-DE" b="1" dirty="0">
              <a:solidFill>
                <a:srgbClr val="075FA1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Opferberatung OFEK BaWü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  <a:t>www.ofek-beratung.de/bawue</a:t>
            </a:r>
            <a:b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</a:br>
            <a:endParaRPr lang="de-DE" b="1" dirty="0">
              <a:solidFill>
                <a:srgbClr val="075FA1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Angebote Zentrum für Schulqualität Baden-Württemberg (z.B. zu Gaza)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  <a:t>www.zsl-bw.de</a:t>
            </a:r>
            <a:b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</a:br>
            <a:endParaRPr lang="de-DE" b="1" dirty="0">
              <a:solidFill>
                <a:srgbClr val="075FA1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Beauftragter gegen Antisemitismus Baden-Württemberg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  <a:t>https://stm.baden-wuerttemberg.de/de/themen/beauftragter-gegen-antisemitismus</a:t>
            </a:r>
            <a:br>
              <a:rPr lang="de-DE" b="1" dirty="0">
                <a:solidFill>
                  <a:srgbClr val="075FA1"/>
                </a:solidFill>
                <a:highlight>
                  <a:srgbClr val="FFFFFF"/>
                </a:highlight>
              </a:rPr>
            </a:br>
            <a:endParaRPr lang="de-DE" b="1" dirty="0">
              <a:solidFill>
                <a:srgbClr val="075FA1"/>
              </a:solidFill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75F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063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1226658" y="1696606"/>
            <a:ext cx="920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Hilfen (</a:t>
            </a:r>
            <a:r>
              <a:rPr lang="de-DE" sz="3200" b="1" cap="small" dirty="0" err="1">
                <a:solidFill>
                  <a:srgbClr val="075FA1"/>
                </a:solidFill>
              </a:rPr>
              <a:t>fortsetzung</a:t>
            </a:r>
            <a:r>
              <a:rPr lang="de-DE" sz="3200" b="1" cap="small" dirty="0">
                <a:solidFill>
                  <a:srgbClr val="075FA1"/>
                </a:solidFill>
              </a:rPr>
              <a:t>)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2950B6F-F2BC-4C7B-8162-61A74CEC4B20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4825EC2-C628-4842-87FD-48EE9C6D7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CD70E1-7C2B-4BD7-AD2A-69C6A76CF435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3BF6A0D0-3DA4-4C19-821F-434ACCAEEF27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8C500567-3974-409A-AA8B-4D06FAFBF485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8" name="Text Box 10">
                  <a:extLst>
                    <a:ext uri="{FF2B5EF4-FFF2-40B4-BE49-F238E27FC236}">
                      <a16:creationId xmlns:a16="http://schemas.microsoft.com/office/drawing/2014/main" id="{498388A2-9FCC-4581-BB90-9ECD1CA77A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74E0D354-60FA-42F1-8652-652B47B18CE9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978D3674-1592-4575-9A46-D5D105B73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992" y="5053618"/>
            <a:ext cx="4078844" cy="20046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D6E061-DB42-48B3-AE5E-9FF53D7EB129}"/>
              </a:ext>
            </a:extLst>
          </p:cNvPr>
          <p:cNvSpPr txBox="1"/>
          <p:nvPr/>
        </p:nvSpPr>
        <p:spPr>
          <a:xfrm>
            <a:off x="1226658" y="2518706"/>
            <a:ext cx="784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Demokratiezentrum Baden-Württemberg</a:t>
            </a:r>
            <a:b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de-DE" b="1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FFFFFF"/>
                </a:highlight>
              </a:rPr>
              <a:t>www.demokratiezentrum-bw.de</a:t>
            </a:r>
            <a:br>
              <a:rPr lang="de-DE" b="1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FFFFFF"/>
                </a:highlight>
              </a:rPr>
            </a:br>
            <a:endParaRPr lang="de-DE" b="1" dirty="0">
              <a:solidFill>
                <a:srgbClr val="075FA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rias</a:t>
            </a:r>
            <a: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- Recherche- und Informationsstellen Antisemitismus e.V.</a:t>
            </a:r>
            <a:b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de-DE" b="1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FFFFFF"/>
                </a:highlight>
              </a:rPr>
              <a:t>www.report-antisemitism.de</a:t>
            </a:r>
            <a:br>
              <a:rPr lang="de-DE" b="1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FFFFFF"/>
                </a:highlight>
              </a:rPr>
            </a:br>
            <a:endParaRPr lang="de-DE" b="1" dirty="0">
              <a:solidFill>
                <a:srgbClr val="075FA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highlight>
                <a:srgbClr val="FF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Angebote der Zentralwohlfahrtsstelle der Juden in Deutschland</a:t>
            </a:r>
            <a:b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de-DE" b="1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FFFFFF"/>
                </a:highlight>
              </a:rPr>
              <a:t>www.zwst.org</a:t>
            </a:r>
            <a:b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endParaRPr lang="de-DE" dirty="0">
              <a:solidFill>
                <a:srgbClr val="075FA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Leuchtlinie</a:t>
            </a:r>
            <a:br>
              <a:rPr lang="de-DE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</a:br>
            <a:r>
              <a:rPr lang="de-DE" b="1" dirty="0">
                <a:solidFill>
                  <a:srgbClr val="075FA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highlight>
                  <a:srgbClr val="FFFFFF"/>
                </a:highlight>
              </a:rPr>
              <a:t>www.leuchtlinie.de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C715DCB-8B7C-40EC-B8A8-31745D946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6733">
            <a:off x="8422656" y="1433490"/>
            <a:ext cx="3376570" cy="64123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182E51F-0731-42C9-8010-125939DF7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9856" y="920756"/>
            <a:ext cx="4064180" cy="74200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8016ECD-96AE-41AC-96DF-A7DB9D2B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206">
            <a:off x="-48294" y="5700394"/>
            <a:ext cx="3272631" cy="1272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812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021B6A-3F6D-467B-A01D-B941412D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0" y="553292"/>
            <a:ext cx="12359757" cy="532680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604358" y="5919987"/>
            <a:ext cx="9873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cap="small" dirty="0">
                <a:solidFill>
                  <a:srgbClr val="075FA1"/>
                </a:solidFill>
              </a:rPr>
              <a:t>Danke Für Ihre Aufmerksamkeit</a:t>
            </a:r>
            <a:r>
              <a:rPr lang="de-DE" sz="4400" b="1" i="1" cap="small" dirty="0">
                <a:solidFill>
                  <a:srgbClr val="075FA1"/>
                </a:solidFill>
              </a:rPr>
              <a:t>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223AA32-EAD6-4907-9BB7-D40D66C92D2B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0E824FE-D051-4454-B25E-8E113C60F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F667F8E-E22B-4804-8D5F-7563F4D64E84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783019F3-1FF3-4CCA-96E7-B0C949614DE2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5CA74F1B-E3AB-4C05-8B1A-2F3B37BCBDCC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" name="Text Box 10">
                  <a:extLst>
                    <a:ext uri="{FF2B5EF4-FFF2-40B4-BE49-F238E27FC236}">
                      <a16:creationId xmlns:a16="http://schemas.microsoft.com/office/drawing/2014/main" id="{4C2172E3-0385-407E-9396-1E74C24C80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062B5837-4C25-45A2-BA94-BACF1B374D6D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5411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1226658" y="1693782"/>
            <a:ext cx="1080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Die Israelitische Religionsgemeinschaft Württembergs (IRGW)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E3127A0-B667-44F0-81A3-4BCC478EB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551" y="2419306"/>
            <a:ext cx="5023449" cy="44056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D6E061-DB42-48B3-AE5E-9FF53D7EB129}"/>
              </a:ext>
            </a:extLst>
          </p:cNvPr>
          <p:cNvSpPr txBox="1"/>
          <p:nvPr/>
        </p:nvSpPr>
        <p:spPr>
          <a:xfrm>
            <a:off x="1226658" y="2518706"/>
            <a:ext cx="9202678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aktuell ca. 2.700 Gemeindemitglieder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davon ca. 1.700 in Stuttgart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Betreuung der Gemeindemitglieder über weitere</a:t>
            </a:r>
            <a:br>
              <a:rPr lang="de-DE" dirty="0">
                <a:solidFill>
                  <a:srgbClr val="075FA1"/>
                </a:solidFill>
              </a:rPr>
            </a:br>
            <a:br>
              <a:rPr lang="de-DE" sz="500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Gemeindezentren </a:t>
            </a:r>
            <a:r>
              <a:rPr lang="de-DE" dirty="0">
                <a:solidFill>
                  <a:srgbClr val="075FA1"/>
                </a:solidFill>
              </a:rPr>
              <a:t>in Esslingen und Ulm sowie</a:t>
            </a:r>
            <a:br>
              <a:rPr lang="de-DE" dirty="0">
                <a:solidFill>
                  <a:srgbClr val="075FA1"/>
                </a:solidFill>
              </a:rPr>
            </a:br>
            <a:br>
              <a:rPr lang="de-DE" sz="500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Zweigstellen </a:t>
            </a:r>
            <a:r>
              <a:rPr lang="de-DE" dirty="0">
                <a:solidFill>
                  <a:srgbClr val="075FA1"/>
                </a:solidFill>
              </a:rPr>
              <a:t>mit festen Räumen in Reutlingen, Heilbronn,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dirty="0">
                <a:solidFill>
                  <a:srgbClr val="075FA1"/>
                </a:solidFill>
              </a:rPr>
              <a:t>Aalen, Heidenheim und Weingarten und</a:t>
            </a:r>
            <a:br>
              <a:rPr lang="de-DE" dirty="0">
                <a:solidFill>
                  <a:srgbClr val="075FA1"/>
                </a:solidFill>
              </a:rPr>
            </a:br>
            <a:br>
              <a:rPr lang="de-DE" sz="500" dirty="0">
                <a:solidFill>
                  <a:srgbClr val="075FA1"/>
                </a:solidFill>
              </a:rPr>
            </a:br>
            <a:r>
              <a:rPr lang="de-DE" b="1" dirty="0">
                <a:solidFill>
                  <a:srgbClr val="075FA1"/>
                </a:solidFill>
              </a:rPr>
              <a:t>Gruppen </a:t>
            </a:r>
            <a:r>
              <a:rPr lang="de-DE" dirty="0">
                <a:solidFill>
                  <a:srgbClr val="075FA1"/>
                </a:solidFill>
              </a:rPr>
              <a:t>ohne Räume in </a:t>
            </a:r>
            <a:r>
              <a:rPr lang="de-DE" dirty="0" err="1">
                <a:solidFill>
                  <a:srgbClr val="075FA1"/>
                </a:solidFill>
              </a:rPr>
              <a:t>Schwäb</a:t>
            </a:r>
            <a:r>
              <a:rPr lang="de-DE" dirty="0">
                <a:solidFill>
                  <a:srgbClr val="075FA1"/>
                </a:solidFill>
              </a:rPr>
              <a:t>. Hall und Bad Mergentheim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796A58D-9587-4E70-860F-7762E51733E2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EBD8D14-4AAB-47E0-94E3-2A56681A6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D2DA3F4-3AFD-4F07-8207-5F8BD97BE6B0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BA5A5995-3C59-4C94-8AE5-2B6999B85323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7" name="Rechteck 16">
                  <a:extLst>
                    <a:ext uri="{FF2B5EF4-FFF2-40B4-BE49-F238E27FC236}">
                      <a16:creationId xmlns:a16="http://schemas.microsoft.com/office/drawing/2014/main" id="{7DCA6560-F045-4AE6-A0E5-11D009B400CE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8" name="Text Box 10">
                  <a:extLst>
                    <a:ext uri="{FF2B5EF4-FFF2-40B4-BE49-F238E27FC236}">
                      <a16:creationId xmlns:a16="http://schemas.microsoft.com/office/drawing/2014/main" id="{D4E7C57F-AC2E-4A43-A682-4C88B6DF07C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F82FD07-78B0-40D5-89A8-29BCA522F286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651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A8F46E47-300F-4409-A51C-079FC794A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686" y="4303855"/>
            <a:ext cx="1642660" cy="22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7697E16-BC20-46D0-9D99-83145E71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54" y="1630348"/>
            <a:ext cx="6242715" cy="48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DABE5BE-6627-4B2D-8966-F581B231E08F}"/>
              </a:ext>
            </a:extLst>
          </p:cNvPr>
          <p:cNvSpPr/>
          <p:nvPr/>
        </p:nvSpPr>
        <p:spPr>
          <a:xfrm>
            <a:off x="2306778" y="1630348"/>
            <a:ext cx="5040560" cy="55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75FA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A2A50E-CC38-4027-A14B-B0C9E5525C19}"/>
              </a:ext>
            </a:extLst>
          </p:cNvPr>
          <p:cNvSpPr txBox="1"/>
          <p:nvPr/>
        </p:nvSpPr>
        <p:spPr>
          <a:xfrm>
            <a:off x="1226658" y="6581001"/>
            <a:ext cx="799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ZWST-Mitgliederstatistik 2018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12C77A-2938-45D9-BDC7-308889B13A28}"/>
              </a:ext>
            </a:extLst>
          </p:cNvPr>
          <p:cNvSpPr txBox="1"/>
          <p:nvPr/>
        </p:nvSpPr>
        <p:spPr>
          <a:xfrm>
            <a:off x="7635369" y="2908593"/>
            <a:ext cx="394128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75FA1"/>
                </a:solidFill>
              </a:rPr>
              <a:t>		Mitglieder	Gemeinden</a:t>
            </a:r>
            <a:br>
              <a:rPr lang="de-DE" sz="1400" u="sng" dirty="0">
                <a:solidFill>
                  <a:srgbClr val="075FA1"/>
                </a:solidFill>
              </a:rPr>
            </a:br>
            <a:r>
              <a:rPr lang="de-DE" sz="1400" u="sng" dirty="0">
                <a:solidFill>
                  <a:srgbClr val="075FA1"/>
                </a:solidFill>
              </a:rPr>
              <a:t>Deutschland     	96.325	116	</a:t>
            </a:r>
            <a:br>
              <a:rPr lang="de-DE" sz="1400" dirty="0">
                <a:solidFill>
                  <a:srgbClr val="075FA1"/>
                </a:solidFill>
              </a:rPr>
            </a:br>
            <a:r>
              <a:rPr lang="de-DE" sz="1400" dirty="0">
                <a:solidFill>
                  <a:srgbClr val="075FA1"/>
                </a:solidFill>
              </a:rPr>
              <a:t>Baden	 	5.187	10</a:t>
            </a:r>
            <a:br>
              <a:rPr lang="de-DE" sz="1400" dirty="0">
                <a:solidFill>
                  <a:srgbClr val="075FA1"/>
                </a:solidFill>
              </a:rPr>
            </a:br>
            <a:r>
              <a:rPr lang="de-DE" sz="1400" b="1" dirty="0">
                <a:solidFill>
                  <a:srgbClr val="075FA1"/>
                </a:solidFill>
              </a:rPr>
              <a:t>Württemberg	2.811	1</a:t>
            </a:r>
          </a:p>
          <a:p>
            <a:pPr algn="r"/>
            <a:r>
              <a:rPr lang="de-DE" sz="1100" i="1" dirty="0">
                <a:solidFill>
                  <a:srgbClr val="075FA1"/>
                </a:solidFill>
              </a:rPr>
              <a:t>2018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F112210-455C-46D7-83AD-06C8D6016028}"/>
              </a:ext>
            </a:extLst>
          </p:cNvPr>
          <p:cNvCxnSpPr/>
          <p:nvPr/>
        </p:nvCxnSpPr>
        <p:spPr>
          <a:xfrm flipH="1">
            <a:off x="7419346" y="3052609"/>
            <a:ext cx="21602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1226658" y="1693782"/>
            <a:ext cx="109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Mitgliederzahl der jüdischen Gemeinden in Deutschland </a:t>
            </a:r>
            <a:r>
              <a:rPr lang="de-DE" sz="2400" b="1" i="1" cap="small" dirty="0">
                <a:solidFill>
                  <a:srgbClr val="075FA1"/>
                </a:solidFill>
              </a:rPr>
              <a:t>1990-2018</a:t>
            </a:r>
            <a:endParaRPr lang="de-DE" sz="3200" b="1" i="1" cap="small" dirty="0">
              <a:solidFill>
                <a:srgbClr val="075FA1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3C6C0E6-2656-4458-9BAE-D516E7A1FF38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D18382D-645E-437F-A56A-C01B44B7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8AE9266-F342-4425-953A-482354A7A3D3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209B3336-EA1E-46C2-8478-847645B566B1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22" name="Rechteck 21">
                  <a:extLst>
                    <a:ext uri="{FF2B5EF4-FFF2-40B4-BE49-F238E27FC236}">
                      <a16:creationId xmlns:a16="http://schemas.microsoft.com/office/drawing/2014/main" id="{84B648B0-2C5C-4810-AAB8-02790CD67B60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23" name="Text Box 10">
                  <a:extLst>
                    <a:ext uri="{FF2B5EF4-FFF2-40B4-BE49-F238E27FC236}">
                      <a16:creationId xmlns:a16="http://schemas.microsoft.com/office/drawing/2014/main" id="{F5BB51CF-23ED-4932-8FC2-2D21772AC5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ACBFB967-4DD8-4887-A9C5-AD313C6FDAAF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070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9C21007-4F9E-47A0-8BFD-02516AB64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514" y="609556"/>
            <a:ext cx="4564435" cy="633901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1DB2DD9-77A5-4A4D-AEFB-006B6F0E1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338">
            <a:off x="4876392" y="5688427"/>
            <a:ext cx="2439797" cy="57462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D6E061-DB42-48B3-AE5E-9FF53D7EB129}"/>
              </a:ext>
            </a:extLst>
          </p:cNvPr>
          <p:cNvSpPr txBox="1"/>
          <p:nvPr/>
        </p:nvSpPr>
        <p:spPr>
          <a:xfrm>
            <a:off x="1226658" y="2518706"/>
            <a:ext cx="92026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75FA1"/>
                </a:solidFill>
              </a:rPr>
              <a:t>Kindertagesstätte Gan </a:t>
            </a:r>
            <a:r>
              <a:rPr lang="de-DE" b="1" dirty="0" err="1">
                <a:solidFill>
                  <a:srgbClr val="075FA1"/>
                </a:solidFill>
              </a:rPr>
              <a:t>HaShalom</a:t>
            </a:r>
            <a:r>
              <a:rPr lang="de-DE" b="1" dirty="0">
                <a:solidFill>
                  <a:srgbClr val="075FA1"/>
                </a:solidFill>
              </a:rPr>
              <a:t> – Garten des Friedens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dirty="0">
                <a:solidFill>
                  <a:srgbClr val="075FA1"/>
                </a:solidFill>
              </a:rPr>
              <a:t>Leitung: Sabina Morein</a:t>
            </a:r>
            <a:br>
              <a:rPr lang="de-DE" dirty="0">
                <a:solidFill>
                  <a:srgbClr val="075FA1"/>
                </a:solidFill>
              </a:rPr>
            </a:b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75FA1"/>
                </a:solidFill>
              </a:rPr>
              <a:t>Eduard-Pfeiffer-Schule der IRGW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dirty="0">
                <a:solidFill>
                  <a:srgbClr val="075FA1"/>
                </a:solidFill>
              </a:rPr>
              <a:t>Leitung: Dr. </a:t>
            </a:r>
            <a:r>
              <a:rPr lang="de-DE" dirty="0" err="1">
                <a:solidFill>
                  <a:srgbClr val="075FA1"/>
                </a:solidFill>
              </a:rPr>
              <a:t>Agniezka</a:t>
            </a:r>
            <a:r>
              <a:rPr lang="de-DE" dirty="0">
                <a:solidFill>
                  <a:srgbClr val="075FA1"/>
                </a:solidFill>
              </a:rPr>
              <a:t> Engelmann</a:t>
            </a:r>
            <a:br>
              <a:rPr lang="de-DE" dirty="0">
                <a:solidFill>
                  <a:srgbClr val="075FA1"/>
                </a:solidFill>
              </a:rPr>
            </a:b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75FA1"/>
                </a:solidFill>
              </a:rPr>
              <a:t>Jugendzentrum HaLev – Das Herz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dirty="0" err="1">
                <a:solidFill>
                  <a:srgbClr val="075FA1"/>
                </a:solidFill>
              </a:rPr>
              <a:t>Roschim</a:t>
            </a:r>
            <a:r>
              <a:rPr lang="de-DE" dirty="0">
                <a:solidFill>
                  <a:srgbClr val="075FA1"/>
                </a:solidFill>
              </a:rPr>
              <a:t>: Igal Shamailov &amp; Boris </a:t>
            </a:r>
            <a:r>
              <a:rPr lang="de-DE" dirty="0" err="1">
                <a:solidFill>
                  <a:srgbClr val="075FA1"/>
                </a:solidFill>
              </a:rPr>
              <a:t>Karasik</a:t>
            </a:r>
            <a:br>
              <a:rPr lang="de-DE" dirty="0">
                <a:solidFill>
                  <a:srgbClr val="075FA1"/>
                </a:solidFill>
              </a:rPr>
            </a:b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75FA1"/>
                </a:solidFill>
              </a:rPr>
              <a:t>Jüdische </a:t>
            </a:r>
            <a:r>
              <a:rPr lang="de-DE" b="1" dirty="0" err="1">
                <a:solidFill>
                  <a:srgbClr val="075FA1"/>
                </a:solidFill>
              </a:rPr>
              <a:t>StudierendenUnion</a:t>
            </a:r>
            <a:r>
              <a:rPr lang="de-DE" b="1" dirty="0">
                <a:solidFill>
                  <a:srgbClr val="075FA1"/>
                </a:solidFill>
              </a:rPr>
              <a:t> Württemberg (JSUW)</a:t>
            </a:r>
            <a:br>
              <a:rPr lang="de-DE" b="1" dirty="0">
                <a:solidFill>
                  <a:srgbClr val="075FA1"/>
                </a:solidFill>
              </a:rPr>
            </a:br>
            <a:endParaRPr lang="de-DE" b="1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>
                <a:solidFill>
                  <a:srgbClr val="075FA1"/>
                </a:solidFill>
              </a:rPr>
              <a:t>comJewnity</a:t>
            </a:r>
            <a:r>
              <a:rPr lang="de-DE" b="1" dirty="0">
                <a:solidFill>
                  <a:srgbClr val="075FA1"/>
                </a:solidFill>
              </a:rPr>
              <a:t> – das Familienreferat der IRGW</a:t>
            </a:r>
            <a:br>
              <a:rPr lang="de-DE" b="1" dirty="0">
                <a:solidFill>
                  <a:srgbClr val="075FA1"/>
                </a:solidFill>
              </a:rPr>
            </a:br>
            <a:r>
              <a:rPr lang="de-DE" dirty="0">
                <a:solidFill>
                  <a:srgbClr val="075FA1"/>
                </a:solidFill>
              </a:rPr>
              <a:t>Roman Motsa &amp; Binah Rosenkranz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1226658" y="1693782"/>
            <a:ext cx="920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Die Kinder- und Jugendarbeit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1C1A4D3-5AA3-43E4-817D-69B5E15C8164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B2936807-B689-4896-9CBE-509543E63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74441E36-6BA8-4EB6-827D-DE4F9C32E237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14AE0D12-EA3C-4827-8C6F-A2E40538D467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4E2746AB-14E3-4312-B004-D5B9569892F7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" name="Text Box 10">
                  <a:extLst>
                    <a:ext uri="{FF2B5EF4-FFF2-40B4-BE49-F238E27FC236}">
                      <a16:creationId xmlns:a16="http://schemas.microsoft.com/office/drawing/2014/main" id="{1A7E7120-0158-4E1B-9729-6CCA74DB211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7FF7A61-0F8A-4404-BE85-C57EEDC3B9B3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460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27EA2C-CAB4-431D-8723-4407CF583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2860">
            <a:off x="132905" y="2544447"/>
            <a:ext cx="5468991" cy="363666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01BBEF9-0C47-4C40-98E8-6C7FAA91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7881">
            <a:off x="5868209" y="219789"/>
            <a:ext cx="6341925" cy="62975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800716-004C-4444-B30E-D8AF60B2A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20932"/>
            <a:ext cx="2400300" cy="56197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C22DD19-234C-4C73-B521-09CE37AB3778}"/>
              </a:ext>
            </a:extLst>
          </p:cNvPr>
          <p:cNvSpPr txBox="1"/>
          <p:nvPr/>
        </p:nvSpPr>
        <p:spPr>
          <a:xfrm>
            <a:off x="210658" y="6095519"/>
            <a:ext cx="6469542" cy="5847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7500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de-DE" sz="3200" b="1" cap="small" dirty="0" err="1">
                <a:solidFill>
                  <a:srgbClr val="075FA1"/>
                </a:solidFill>
              </a:rPr>
              <a:t>comJewnity</a:t>
            </a:r>
            <a:r>
              <a:rPr lang="de-DE" sz="3200" b="1" cap="small" dirty="0">
                <a:solidFill>
                  <a:srgbClr val="075FA1"/>
                </a:solidFill>
              </a:rPr>
              <a:t> – das Familienreferat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F1E511A-2C01-496A-AA87-D638869F4CC5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3D22CA6-3E92-4ED8-8338-D6FAE4CD8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6CB273AB-97C8-4676-A8D7-450956E091E4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292ECC7E-0D1E-4F22-99B3-9A4F73A48CAC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2C4EE32D-DEF7-41C7-8B5C-3DBD8C5E0ADC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" name="Text Box 10">
                  <a:extLst>
                    <a:ext uri="{FF2B5EF4-FFF2-40B4-BE49-F238E27FC236}">
                      <a16:creationId xmlns:a16="http://schemas.microsoft.com/office/drawing/2014/main" id="{4B750330-FC50-4301-B37D-21169BB634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E3B0BE4-085C-4ECA-B23E-770BA3976354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876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98A5B2D9-5E57-4237-B835-9CF9D87C57F7}"/>
              </a:ext>
            </a:extLst>
          </p:cNvPr>
          <p:cNvSpPr/>
          <p:nvPr/>
        </p:nvSpPr>
        <p:spPr>
          <a:xfrm>
            <a:off x="4464493" y="1645083"/>
            <a:ext cx="5040560" cy="55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BE20B48E-6C4E-40A3-A06F-4E1AF4B41208}"/>
              </a:ext>
            </a:extLst>
          </p:cNvPr>
          <p:cNvSpPr/>
          <p:nvPr/>
        </p:nvSpPr>
        <p:spPr>
          <a:xfrm>
            <a:off x="7776861" y="1987224"/>
            <a:ext cx="72008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id="{944D7712-96DE-4249-8490-828F3A8B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141" y="1432646"/>
            <a:ext cx="2352017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4357FD6-F2EE-439E-B4AF-D08E0DDED1AC}"/>
              </a:ext>
            </a:extLst>
          </p:cNvPr>
          <p:cNvSpPr txBox="1"/>
          <p:nvPr/>
        </p:nvSpPr>
        <p:spPr>
          <a:xfrm>
            <a:off x="8911894" y="2152726"/>
            <a:ext cx="2599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Dachverband die vielfältigen sozialen Einrichtungen</a:t>
            </a:r>
            <a:br>
              <a:rPr lang="de-DE" sz="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800" dirty="0">
                <a:solidFill>
                  <a:schemeClr val="bg1">
                    <a:lumMod val="50000"/>
                  </a:schemeClr>
                </a:solidFill>
              </a:rPr>
              <a:t>und Wohlfahrtsorganisationen (seit 1917) </a:t>
            </a: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3E6767A2-5A59-4127-B73E-83301E4AE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342" y="3067344"/>
            <a:ext cx="1026938" cy="9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>
            <a:extLst>
              <a:ext uri="{FF2B5EF4-FFF2-40B4-BE49-F238E27FC236}">
                <a16:creationId xmlns:a16="http://schemas.microsoft.com/office/drawing/2014/main" id="{0F5B005E-5063-4D65-AD2D-AC12385F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42" y="4093453"/>
            <a:ext cx="1188144" cy="55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>
            <a:extLst>
              <a:ext uri="{FF2B5EF4-FFF2-40B4-BE49-F238E27FC236}">
                <a16:creationId xmlns:a16="http://schemas.microsoft.com/office/drawing/2014/main" id="{E06591E4-6D20-4BEE-BB82-B09B0B352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63" y="3353211"/>
            <a:ext cx="1389007" cy="57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86EB291C-CED2-4D02-8CA3-F2972D70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96" y="4144496"/>
            <a:ext cx="1409874" cy="50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Nach oben gebogener Pfeil 56">
            <a:extLst>
              <a:ext uri="{FF2B5EF4-FFF2-40B4-BE49-F238E27FC236}">
                <a16:creationId xmlns:a16="http://schemas.microsoft.com/office/drawing/2014/main" id="{C1D3BAE0-80F0-4161-9142-87A7D5A4921A}"/>
              </a:ext>
            </a:extLst>
          </p:cNvPr>
          <p:cNvSpPr/>
          <p:nvPr/>
        </p:nvSpPr>
        <p:spPr>
          <a:xfrm rot="10800000">
            <a:off x="3158405" y="1915216"/>
            <a:ext cx="1681759" cy="855147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Nach oben gebogener Pfeil 86">
            <a:extLst>
              <a:ext uri="{FF2B5EF4-FFF2-40B4-BE49-F238E27FC236}">
                <a16:creationId xmlns:a16="http://schemas.microsoft.com/office/drawing/2014/main" id="{614B5C48-6EF1-4A88-BE21-0D123BF21682}"/>
              </a:ext>
            </a:extLst>
          </p:cNvPr>
          <p:cNvSpPr/>
          <p:nvPr/>
        </p:nvSpPr>
        <p:spPr>
          <a:xfrm rot="10800000">
            <a:off x="4644999" y="1915216"/>
            <a:ext cx="1681759" cy="855147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18C37753-C48F-4D96-828F-0D10F0F9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67" y="1348444"/>
            <a:ext cx="3318674" cy="13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9D7D7316-27D3-408A-B3FD-B12BE94F6AA3}"/>
              </a:ext>
            </a:extLst>
          </p:cNvPr>
          <p:cNvSpPr/>
          <p:nvPr/>
        </p:nvSpPr>
        <p:spPr>
          <a:xfrm>
            <a:off x="3590454" y="1987224"/>
            <a:ext cx="1440160" cy="720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A85CBE89-BABB-4050-88FD-D258A2A2E9A4}"/>
              </a:ext>
            </a:extLst>
          </p:cNvPr>
          <p:cNvSpPr txBox="1"/>
          <p:nvPr/>
        </p:nvSpPr>
        <p:spPr>
          <a:xfrm>
            <a:off x="3734470" y="1555176"/>
            <a:ext cx="333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anerkennt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145042FE-44D2-4019-99AE-8B3907406015}"/>
              </a:ext>
            </a:extLst>
          </p:cNvPr>
          <p:cNvSpPr txBox="1"/>
          <p:nvPr/>
        </p:nvSpPr>
        <p:spPr>
          <a:xfrm>
            <a:off x="7550894" y="2698012"/>
            <a:ext cx="166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>
                    <a:lumMod val="50000"/>
                  </a:schemeClr>
                </a:solidFill>
              </a:rPr>
              <a:t>gründen jeweils</a:t>
            </a:r>
          </a:p>
        </p:txBody>
      </p:sp>
      <p:sp>
        <p:nvSpPr>
          <p:cNvPr id="41" name="Nach oben gebogener Pfeil 91">
            <a:extLst>
              <a:ext uri="{FF2B5EF4-FFF2-40B4-BE49-F238E27FC236}">
                <a16:creationId xmlns:a16="http://schemas.microsoft.com/office/drawing/2014/main" id="{AC272BB6-EE2B-4279-A9CF-C5F5B3FC472A}"/>
              </a:ext>
            </a:extLst>
          </p:cNvPr>
          <p:cNvSpPr/>
          <p:nvPr/>
        </p:nvSpPr>
        <p:spPr>
          <a:xfrm rot="10800000" flipV="1">
            <a:off x="3158404" y="4867543"/>
            <a:ext cx="3168354" cy="1368152"/>
          </a:xfrm>
          <a:prstGeom prst="bentUpArrow">
            <a:avLst>
              <a:gd name="adj1" fmla="val 15254"/>
              <a:gd name="adj2" fmla="val 16298"/>
              <a:gd name="adj3" fmla="val 1734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Nach oben gebogener Pfeil 92">
            <a:extLst>
              <a:ext uri="{FF2B5EF4-FFF2-40B4-BE49-F238E27FC236}">
                <a16:creationId xmlns:a16="http://schemas.microsoft.com/office/drawing/2014/main" id="{54644D99-341C-40DE-8E6E-49676BC278F2}"/>
              </a:ext>
            </a:extLst>
          </p:cNvPr>
          <p:cNvSpPr/>
          <p:nvPr/>
        </p:nvSpPr>
        <p:spPr>
          <a:xfrm rot="10800000" flipV="1">
            <a:off x="4644999" y="4867544"/>
            <a:ext cx="1681759" cy="855147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6F55D68E-7957-4DB4-805C-3FC2A272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66" y="3055431"/>
            <a:ext cx="3168352" cy="36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1EA5E164-EE06-4C6C-8281-59C1C7652245}"/>
              </a:ext>
            </a:extLst>
          </p:cNvPr>
          <p:cNvSpPr/>
          <p:nvPr/>
        </p:nvSpPr>
        <p:spPr>
          <a:xfrm>
            <a:off x="6326758" y="2995336"/>
            <a:ext cx="3960440" cy="3854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892059F9-516D-4871-954B-FF1A0FF0C980}"/>
              </a:ext>
            </a:extLst>
          </p:cNvPr>
          <p:cNvSpPr/>
          <p:nvPr/>
        </p:nvSpPr>
        <p:spPr>
          <a:xfrm>
            <a:off x="5174630" y="1300606"/>
            <a:ext cx="3528392" cy="1373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feil nach oben 83">
            <a:extLst>
              <a:ext uri="{FF2B5EF4-FFF2-40B4-BE49-F238E27FC236}">
                <a16:creationId xmlns:a16="http://schemas.microsoft.com/office/drawing/2014/main" id="{EB77EBDA-9A6E-4AEE-877E-072197FD0384}"/>
              </a:ext>
            </a:extLst>
          </p:cNvPr>
          <p:cNvSpPr/>
          <p:nvPr/>
        </p:nvSpPr>
        <p:spPr>
          <a:xfrm>
            <a:off x="6837604" y="2518218"/>
            <a:ext cx="792088" cy="477118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890055A-6843-4BA9-BD21-0A85030E61CB}"/>
              </a:ext>
            </a:extLst>
          </p:cNvPr>
          <p:cNvSpPr/>
          <p:nvPr/>
        </p:nvSpPr>
        <p:spPr>
          <a:xfrm>
            <a:off x="8936140" y="1432646"/>
            <a:ext cx="2359169" cy="12411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 nach oben 84">
            <a:extLst>
              <a:ext uri="{FF2B5EF4-FFF2-40B4-BE49-F238E27FC236}">
                <a16:creationId xmlns:a16="http://schemas.microsoft.com/office/drawing/2014/main" id="{84E624A5-1293-4D4C-A1AB-33000B0AC76E}"/>
              </a:ext>
            </a:extLst>
          </p:cNvPr>
          <p:cNvSpPr/>
          <p:nvPr/>
        </p:nvSpPr>
        <p:spPr>
          <a:xfrm>
            <a:off x="9008149" y="2518218"/>
            <a:ext cx="792088" cy="477118"/>
          </a:xfrm>
          <a:prstGeom prst="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9" name="Abgerundetes Rechteck 64">
            <a:extLst>
              <a:ext uri="{FF2B5EF4-FFF2-40B4-BE49-F238E27FC236}">
                <a16:creationId xmlns:a16="http://schemas.microsoft.com/office/drawing/2014/main" id="{210238C4-9082-4A1F-B6CF-DD22B6B4762C}"/>
              </a:ext>
            </a:extLst>
          </p:cNvPr>
          <p:cNvSpPr/>
          <p:nvPr/>
        </p:nvSpPr>
        <p:spPr>
          <a:xfrm>
            <a:off x="2582342" y="2923328"/>
            <a:ext cx="1416942" cy="1872208"/>
          </a:xfrm>
          <a:prstGeom prst="roundRect">
            <a:avLst>
              <a:gd name="adj" fmla="val 112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Abgerundetes Rechteck 97">
            <a:extLst>
              <a:ext uri="{FF2B5EF4-FFF2-40B4-BE49-F238E27FC236}">
                <a16:creationId xmlns:a16="http://schemas.microsoft.com/office/drawing/2014/main" id="{CDD0FA4D-C138-4D13-B6EA-A5631BAF135A}"/>
              </a:ext>
            </a:extLst>
          </p:cNvPr>
          <p:cNvSpPr/>
          <p:nvPr/>
        </p:nvSpPr>
        <p:spPr>
          <a:xfrm>
            <a:off x="4117728" y="2923328"/>
            <a:ext cx="1416942" cy="1872208"/>
          </a:xfrm>
          <a:prstGeom prst="roundRect">
            <a:avLst>
              <a:gd name="adj" fmla="val 1128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41E4C23C-4ABB-4071-AE04-8F7A24BB9062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52" name="Grafik 51">
              <a:extLst>
                <a:ext uri="{FF2B5EF4-FFF2-40B4-BE49-F238E27FC236}">
                  <a16:creationId xmlns:a16="http://schemas.microsoft.com/office/drawing/2014/main" id="{4E64B8B2-BFBD-4C55-89F1-7E9815CE4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EAF1BC82-AC8A-4F30-BD00-173A2257C9AD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9E88A11D-1B90-41D5-B89E-868227E5082D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56" name="Rechteck 55">
                  <a:extLst>
                    <a:ext uri="{FF2B5EF4-FFF2-40B4-BE49-F238E27FC236}">
                      <a16:creationId xmlns:a16="http://schemas.microsoft.com/office/drawing/2014/main" id="{E138C207-CD71-4966-BBBA-967974211827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57" name="Text Box 10">
                  <a:extLst>
                    <a:ext uri="{FF2B5EF4-FFF2-40B4-BE49-F238E27FC236}">
                      <a16:creationId xmlns:a16="http://schemas.microsoft.com/office/drawing/2014/main" id="{58164003-71A8-4BE1-8D42-3DA103BCD5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CD9F35B8-2A24-4F82-92EC-8552924C063B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7525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1226658" y="1693782"/>
            <a:ext cx="920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E02B20"/>
                </a:solidFill>
              </a:rPr>
              <a:t>Zentralrat der Juden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F46CCB5-E1B0-42B2-A2F6-5729FDFE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19" y="2278557"/>
            <a:ext cx="3143521" cy="421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16DCB20-19C1-4899-8729-1958D183EBA4}"/>
              </a:ext>
            </a:extLst>
          </p:cNvPr>
          <p:cNvSpPr/>
          <p:nvPr/>
        </p:nvSpPr>
        <p:spPr>
          <a:xfrm>
            <a:off x="6417224" y="1551482"/>
            <a:ext cx="5040560" cy="558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B956B2E-9149-4DBF-A0FA-89AB600BB5E2}"/>
              </a:ext>
            </a:extLst>
          </p:cNvPr>
          <p:cNvSpPr txBox="1"/>
          <p:nvPr/>
        </p:nvSpPr>
        <p:spPr>
          <a:xfrm>
            <a:off x="5337104" y="6502135"/>
            <a:ext cx="799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Zentralrat der Juden in Deutschland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5FA175E2-73FC-4A84-9B88-9848CC5DF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601" y="1496599"/>
            <a:ext cx="4499991" cy="15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9E0D5CB-EF18-4E61-9337-B1F928C4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96" y="2973743"/>
            <a:ext cx="2263143" cy="5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CC770EB-53DF-4F14-9863-000F39F45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76" y="2973744"/>
            <a:ext cx="228212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FEEB111-062C-4343-8B51-1FC705161D2A}"/>
              </a:ext>
            </a:extLst>
          </p:cNvPr>
          <p:cNvSpPr/>
          <p:nvPr/>
        </p:nvSpPr>
        <p:spPr>
          <a:xfrm>
            <a:off x="9729592" y="1893623"/>
            <a:ext cx="72008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2D36CC4-953E-4953-9B7E-1ABD5A224F7C}"/>
              </a:ext>
            </a:extLst>
          </p:cNvPr>
          <p:cNvSpPr txBox="1"/>
          <p:nvPr/>
        </p:nvSpPr>
        <p:spPr>
          <a:xfrm>
            <a:off x="5265096" y="1965631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Präsidium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Exekutive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533EA9C0-838D-4595-BDB9-773C0085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096" y="4026925"/>
            <a:ext cx="2519683" cy="19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19703AF-CB52-4476-AF28-023044DD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9" y="4053863"/>
            <a:ext cx="350895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feil nach oben 36">
            <a:extLst>
              <a:ext uri="{FF2B5EF4-FFF2-40B4-BE49-F238E27FC236}">
                <a16:creationId xmlns:a16="http://schemas.microsoft.com/office/drawing/2014/main" id="{D7D9461B-7D42-4A84-811D-326ABD90C729}"/>
              </a:ext>
            </a:extLst>
          </p:cNvPr>
          <p:cNvSpPr/>
          <p:nvPr/>
        </p:nvSpPr>
        <p:spPr>
          <a:xfrm>
            <a:off x="5769152" y="3504737"/>
            <a:ext cx="792088" cy="4771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/>
              <a:t>wählt</a:t>
            </a:r>
            <a:br>
              <a:rPr lang="de-DE" dirty="0"/>
            </a:br>
            <a:r>
              <a:rPr lang="de-DE" dirty="0"/>
              <a:t>3</a:t>
            </a:r>
          </a:p>
        </p:txBody>
      </p:sp>
      <p:sp>
        <p:nvSpPr>
          <p:cNvPr id="22" name="Pfeil nach oben 37">
            <a:extLst>
              <a:ext uri="{FF2B5EF4-FFF2-40B4-BE49-F238E27FC236}">
                <a16:creationId xmlns:a16="http://schemas.microsoft.com/office/drawing/2014/main" id="{5BFA5955-BC82-4FF7-9702-C605A56B978C}"/>
              </a:ext>
            </a:extLst>
          </p:cNvPr>
          <p:cNvSpPr/>
          <p:nvPr/>
        </p:nvSpPr>
        <p:spPr>
          <a:xfrm>
            <a:off x="8865496" y="3504737"/>
            <a:ext cx="792088" cy="4771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/>
              <a:t>wählt</a:t>
            </a:r>
            <a:br>
              <a:rPr lang="de-DE" dirty="0"/>
            </a:br>
            <a:r>
              <a:rPr lang="de-DE" dirty="0"/>
              <a:t>6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8415A901-ADC4-428A-A87E-6A866A296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604" y="1893623"/>
            <a:ext cx="1130888" cy="158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feil nach oben 40">
            <a:extLst>
              <a:ext uri="{FF2B5EF4-FFF2-40B4-BE49-F238E27FC236}">
                <a16:creationId xmlns:a16="http://schemas.microsoft.com/office/drawing/2014/main" id="{6127C7AC-7518-4BD5-8DA3-F4489DA5AE44}"/>
              </a:ext>
            </a:extLst>
          </p:cNvPr>
          <p:cNvSpPr/>
          <p:nvPr/>
        </p:nvSpPr>
        <p:spPr>
          <a:xfrm>
            <a:off x="10233648" y="3504737"/>
            <a:ext cx="792088" cy="4771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700" b="1" dirty="0"/>
              <a:t>wählt</a:t>
            </a:r>
            <a:br>
              <a:rPr lang="de-DE" dirty="0"/>
            </a:br>
            <a:r>
              <a:rPr lang="de-DE" sz="1400" dirty="0"/>
              <a:t>GF</a:t>
            </a:r>
            <a:endParaRPr lang="de-DE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7E68E65-3289-424A-8413-C87429782CD1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9451BC7D-B267-486B-AF59-AFDA9BFD6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E75AF344-BC3B-4394-BC59-AE8AC33EB7AC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A47FACA9-0B18-4BC1-BD9C-9AD089635429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30" name="Rechteck 29">
                  <a:extLst>
                    <a:ext uri="{FF2B5EF4-FFF2-40B4-BE49-F238E27FC236}">
                      <a16:creationId xmlns:a16="http://schemas.microsoft.com/office/drawing/2014/main" id="{4F6FEEA0-9BE4-4C52-B60B-A896E3DDA8BB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31" name="Text Box 10">
                  <a:extLst>
                    <a:ext uri="{FF2B5EF4-FFF2-40B4-BE49-F238E27FC236}">
                      <a16:creationId xmlns:a16="http://schemas.microsoft.com/office/drawing/2014/main" id="{BFCF7BC8-791A-412D-B7A1-4E696F8AC61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B3675FF-116F-4279-A411-458A65DE1D7F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607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1F9A94-46DB-48BE-8668-A3390083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0" y="3744609"/>
            <a:ext cx="6299200" cy="316419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D6E061-DB42-48B3-AE5E-9FF53D7EB129}"/>
              </a:ext>
            </a:extLst>
          </p:cNvPr>
          <p:cNvSpPr txBox="1"/>
          <p:nvPr/>
        </p:nvSpPr>
        <p:spPr>
          <a:xfrm>
            <a:off x="1226658" y="2518706"/>
            <a:ext cx="92026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Jede Gemeinde bzw. Landesverband entsendet Vertreter.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dirty="0">
                <a:solidFill>
                  <a:srgbClr val="075FA1"/>
                </a:solidFill>
              </a:rPr>
              <a:t>Die Anzahl hängt von der Mitgliederzahl der jüdischen Gemeinde ab.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rgbClr val="075FA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75FA1"/>
                </a:solidFill>
              </a:rPr>
              <a:t>Aus dem Ratsgremium wird das Direktorium und aus diesem</a:t>
            </a:r>
            <a:br>
              <a:rPr lang="de-DE" dirty="0">
                <a:solidFill>
                  <a:srgbClr val="075FA1"/>
                </a:solidFill>
              </a:rPr>
            </a:br>
            <a:r>
              <a:rPr lang="de-DE" dirty="0">
                <a:solidFill>
                  <a:srgbClr val="075FA1"/>
                </a:solidFill>
              </a:rPr>
              <a:t>wiederum das 5-köpfige Präsidium gewählt.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4F3214A-8E9E-4D45-8C3F-F883D84CD54B}"/>
              </a:ext>
            </a:extLst>
          </p:cNvPr>
          <p:cNvSpPr txBox="1"/>
          <p:nvPr/>
        </p:nvSpPr>
        <p:spPr>
          <a:xfrm>
            <a:off x="1226658" y="1693782"/>
            <a:ext cx="920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cap="small" dirty="0">
                <a:solidFill>
                  <a:srgbClr val="075FA1"/>
                </a:solidFill>
              </a:rPr>
              <a:t>Zentralrat der Juden in Deutschland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505DB2C-293A-4663-A9BF-B5AAD031C6AB}"/>
              </a:ext>
            </a:extLst>
          </p:cNvPr>
          <p:cNvGrpSpPr/>
          <p:nvPr/>
        </p:nvGrpSpPr>
        <p:grpSpPr>
          <a:xfrm>
            <a:off x="0" y="71326"/>
            <a:ext cx="12497332" cy="613441"/>
            <a:chOff x="0" y="71326"/>
            <a:chExt cx="12497332" cy="613441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C951C3A1-CE8A-45BE-8F6E-5F4CA1BF0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451"/>
              <a:ext cx="859815" cy="545652"/>
            </a:xfrm>
            <a:prstGeom prst="rect">
              <a:avLst/>
            </a:prstGeom>
          </p:spPr>
        </p:pic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14751CF-F83E-449E-B9AB-D6194AE4F61C}"/>
                </a:ext>
              </a:extLst>
            </p:cNvPr>
            <p:cNvGrpSpPr/>
            <p:nvPr/>
          </p:nvGrpSpPr>
          <p:grpSpPr>
            <a:xfrm>
              <a:off x="0" y="71326"/>
              <a:ext cx="12497332" cy="613441"/>
              <a:chOff x="0" y="71326"/>
              <a:chExt cx="12497332" cy="613441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C124F060-503E-4336-8E0B-200F7F8BA1F4}"/>
                  </a:ext>
                </a:extLst>
              </p:cNvPr>
              <p:cNvGrpSpPr/>
              <p:nvPr/>
            </p:nvGrpSpPr>
            <p:grpSpPr>
              <a:xfrm>
                <a:off x="0" y="71326"/>
                <a:ext cx="12497332" cy="567777"/>
                <a:chOff x="1760372" y="71326"/>
                <a:chExt cx="10693901" cy="567777"/>
              </a:xfrm>
            </p:grpSpPr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735EA584-B203-4496-8DE1-8EAB84F6243B}"/>
                    </a:ext>
                  </a:extLst>
                </p:cNvPr>
                <p:cNvSpPr/>
                <p:nvPr/>
              </p:nvSpPr>
              <p:spPr>
                <a:xfrm>
                  <a:off x="1760372" y="88343"/>
                  <a:ext cx="10431628" cy="55076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5FA1">
                        <a:alpha val="0"/>
                      </a:srgbClr>
                    </a:gs>
                    <a:gs pos="50000">
                      <a:srgbClr val="075FA1"/>
                    </a:gs>
                    <a:gs pos="100000">
                      <a:srgbClr val="075FA1"/>
                    </a:gs>
                  </a:gsLst>
                  <a:lin ang="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sp>
              <p:nvSpPr>
                <p:cNvPr id="17" name="Text Box 10">
                  <a:extLst>
                    <a:ext uri="{FF2B5EF4-FFF2-40B4-BE49-F238E27FC236}">
                      <a16:creationId xmlns:a16="http://schemas.microsoft.com/office/drawing/2014/main" id="{414404DF-09E0-4764-87A5-E4EA7324FD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68473" y="71326"/>
                  <a:ext cx="685800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בס</a:t>
                  </a:r>
                  <a:r>
                    <a:rPr lang="ar-SA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''</a:t>
                  </a:r>
                  <a:r>
                    <a:rPr lang="he-IL" sz="12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ד</a:t>
                  </a:r>
                  <a:endParaRPr lang="de-DE" sz="1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9820AA5-6606-493F-BFBA-F17F6C154A2F}"/>
                  </a:ext>
                </a:extLst>
              </p:cNvPr>
              <p:cNvSpPr txBox="1"/>
              <p:nvPr/>
            </p:nvSpPr>
            <p:spPr>
              <a:xfrm>
                <a:off x="859815" y="284657"/>
                <a:ext cx="108071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>
                    <a:solidFill>
                      <a:schemeClr val="bg1"/>
                    </a:solidFill>
                  </a:rPr>
                  <a:t>27. November 2023: Lehrergespräch „Jüdisches Leben in Deutschland heute.“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826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1499</Words>
  <Application>Microsoft Office PowerPoint</Application>
  <PresentationFormat>Breitbild</PresentationFormat>
  <Paragraphs>178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Segoe Print</vt:lpstr>
      <vt:lpstr>Times New Roman</vt:lpstr>
      <vt:lpstr>Verdana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Neuberger, Lars</dc:creator>
  <cp:lastModifiedBy>m. Volz</cp:lastModifiedBy>
  <cp:revision>154</cp:revision>
  <cp:lastPrinted>2022-05-25T08:50:32Z</cp:lastPrinted>
  <dcterms:created xsi:type="dcterms:W3CDTF">2022-01-13T13:35:35Z</dcterms:created>
  <dcterms:modified xsi:type="dcterms:W3CDTF">2023-11-28T07:56:27Z</dcterms:modified>
</cp:coreProperties>
</file>